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7" r:id="rId2"/>
    <p:sldId id="680" r:id="rId3"/>
    <p:sldId id="2312" r:id="rId4"/>
    <p:sldId id="719" r:id="rId5"/>
    <p:sldId id="2326" r:id="rId6"/>
    <p:sldId id="2327" r:id="rId7"/>
    <p:sldId id="2331" r:id="rId8"/>
    <p:sldId id="2345" r:id="rId9"/>
    <p:sldId id="707" r:id="rId10"/>
    <p:sldId id="655" r:id="rId11"/>
    <p:sldId id="873" r:id="rId12"/>
    <p:sldId id="661" r:id="rId13"/>
    <p:sldId id="882" r:id="rId14"/>
    <p:sldId id="1794" r:id="rId15"/>
    <p:sldId id="683" r:id="rId16"/>
    <p:sldId id="684" r:id="rId17"/>
    <p:sldId id="2333" r:id="rId18"/>
    <p:sldId id="686" r:id="rId19"/>
    <p:sldId id="2361" r:id="rId20"/>
    <p:sldId id="2319" r:id="rId21"/>
    <p:sldId id="2343" r:id="rId22"/>
    <p:sldId id="2305" r:id="rId23"/>
    <p:sldId id="2317" r:id="rId24"/>
    <p:sldId id="740" r:id="rId25"/>
    <p:sldId id="398" r:id="rId26"/>
    <p:sldId id="2346" r:id="rId27"/>
    <p:sldId id="2350" r:id="rId28"/>
    <p:sldId id="2351" r:id="rId29"/>
    <p:sldId id="397" r:id="rId30"/>
    <p:sldId id="2352" r:id="rId31"/>
    <p:sldId id="2353" r:id="rId32"/>
    <p:sldId id="2347" r:id="rId33"/>
    <p:sldId id="2348" r:id="rId34"/>
    <p:sldId id="2355" r:id="rId35"/>
    <p:sldId id="2314" r:id="rId36"/>
    <p:sldId id="2362" r:id="rId37"/>
    <p:sldId id="388" r:id="rId38"/>
    <p:sldId id="2354" r:id="rId39"/>
    <p:sldId id="394" r:id="rId40"/>
    <p:sldId id="2356" r:id="rId41"/>
    <p:sldId id="2357" r:id="rId42"/>
    <p:sldId id="400" r:id="rId43"/>
    <p:sldId id="415" r:id="rId44"/>
    <p:sldId id="744" r:id="rId45"/>
    <p:sldId id="745" r:id="rId46"/>
    <p:sldId id="389" r:id="rId47"/>
    <p:sldId id="2358" r:id="rId48"/>
    <p:sldId id="666" r:id="rId49"/>
    <p:sldId id="2359" r:id="rId50"/>
    <p:sldId id="2360" r:id="rId51"/>
    <p:sldId id="2367" r:id="rId52"/>
    <p:sldId id="2368" r:id="rId53"/>
    <p:sldId id="2370" r:id="rId54"/>
    <p:sldId id="2363" r:id="rId55"/>
    <p:sldId id="407" r:id="rId56"/>
    <p:sldId id="392" r:id="rId57"/>
    <p:sldId id="413" r:id="rId58"/>
    <p:sldId id="414" r:id="rId59"/>
    <p:sldId id="419" r:id="rId60"/>
    <p:sldId id="2369" r:id="rId61"/>
    <p:sldId id="420" r:id="rId62"/>
    <p:sldId id="385" r:id="rId63"/>
    <p:sldId id="422" r:id="rId64"/>
    <p:sldId id="423" r:id="rId65"/>
    <p:sldId id="2364" r:id="rId66"/>
    <p:sldId id="410" r:id="rId67"/>
    <p:sldId id="408" r:id="rId68"/>
    <p:sldId id="285" r:id="rId69"/>
    <p:sldId id="272" r:id="rId70"/>
    <p:sldId id="265" r:id="rId71"/>
    <p:sldId id="260" r:id="rId72"/>
    <p:sldId id="279" r:id="rId73"/>
    <p:sldId id="261" r:id="rId74"/>
    <p:sldId id="268" r:id="rId75"/>
    <p:sldId id="267" r:id="rId76"/>
    <p:sldId id="280" r:id="rId77"/>
    <p:sldId id="2310" r:id="rId78"/>
    <p:sldId id="2308" r:id="rId79"/>
    <p:sldId id="2365" r:id="rId80"/>
    <p:sldId id="2366" r:id="rId81"/>
    <p:sldId id="2325" r:id="rId8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345" autoAdjust="0"/>
    <p:restoredTop sz="97840" autoAdjust="0"/>
  </p:normalViewPr>
  <p:slideViewPr>
    <p:cSldViewPr snapToGrid="0" snapToObjects="1">
      <p:cViewPr varScale="1">
        <p:scale>
          <a:sx n="57" d="100"/>
          <a:sy n="57" d="100"/>
        </p:scale>
        <p:origin x="200" y="632"/>
      </p:cViewPr>
      <p:guideLst/>
    </p:cSldViewPr>
  </p:slideViewPr>
  <p:outlineViewPr>
    <p:cViewPr>
      <p:scale>
        <a:sx n="33" d="100"/>
        <a:sy n="33" d="100"/>
      </p:scale>
      <p:origin x="0" y="-1965"/>
    </p:cViewPr>
    <p:sldLst>
      <p:sld r:id="rId1" collapse="1"/>
    </p:sldLst>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04812702715063"/>
          <c:y val="0.13247921163311496"/>
          <c:w val="0.71588919655923944"/>
          <c:h val="0.67593517381572066"/>
        </c:manualLayout>
      </c:layout>
      <c:scatterChart>
        <c:scatterStyle val="lineMarker"/>
        <c:varyColors val="0"/>
        <c:ser>
          <c:idx val="0"/>
          <c:order val="0"/>
          <c:tx>
            <c:strRef>
              <c:f>Sheet1!$B$1</c:f>
              <c:strCache>
                <c:ptCount val="1"/>
                <c:pt idx="0">
                  <c:v>Resistance (Ω)</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Sheet1!$A$2:$A$242</c:f>
              <c:numCache>
                <c:formatCode>General</c:formatCode>
                <c:ptCount val="241"/>
                <c:pt idx="0">
                  <c:v>-40</c:v>
                </c:pt>
                <c:pt idx="1">
                  <c:v>-39</c:v>
                </c:pt>
                <c:pt idx="2">
                  <c:v>-38</c:v>
                </c:pt>
                <c:pt idx="3">
                  <c:v>-37</c:v>
                </c:pt>
                <c:pt idx="4">
                  <c:v>-36</c:v>
                </c:pt>
                <c:pt idx="5">
                  <c:v>-35</c:v>
                </c:pt>
                <c:pt idx="6">
                  <c:v>-34</c:v>
                </c:pt>
                <c:pt idx="7">
                  <c:v>-33</c:v>
                </c:pt>
                <c:pt idx="8">
                  <c:v>-32</c:v>
                </c:pt>
                <c:pt idx="9">
                  <c:v>-31</c:v>
                </c:pt>
                <c:pt idx="10">
                  <c:v>-30</c:v>
                </c:pt>
                <c:pt idx="11">
                  <c:v>-29</c:v>
                </c:pt>
                <c:pt idx="12">
                  <c:v>-28</c:v>
                </c:pt>
                <c:pt idx="13">
                  <c:v>-27</c:v>
                </c:pt>
                <c:pt idx="14">
                  <c:v>-26</c:v>
                </c:pt>
                <c:pt idx="15">
                  <c:v>-25</c:v>
                </c:pt>
                <c:pt idx="16">
                  <c:v>-24</c:v>
                </c:pt>
                <c:pt idx="17">
                  <c:v>-23</c:v>
                </c:pt>
                <c:pt idx="18">
                  <c:v>-22</c:v>
                </c:pt>
                <c:pt idx="19">
                  <c:v>-21</c:v>
                </c:pt>
                <c:pt idx="20">
                  <c:v>-20</c:v>
                </c:pt>
                <c:pt idx="21">
                  <c:v>-19</c:v>
                </c:pt>
                <c:pt idx="22">
                  <c:v>-18</c:v>
                </c:pt>
                <c:pt idx="23">
                  <c:v>-17</c:v>
                </c:pt>
                <c:pt idx="24">
                  <c:v>-16</c:v>
                </c:pt>
                <c:pt idx="25">
                  <c:v>-15</c:v>
                </c:pt>
                <c:pt idx="26">
                  <c:v>-14</c:v>
                </c:pt>
                <c:pt idx="27">
                  <c:v>-13</c:v>
                </c:pt>
                <c:pt idx="28">
                  <c:v>-12</c:v>
                </c:pt>
                <c:pt idx="29">
                  <c:v>-11</c:v>
                </c:pt>
                <c:pt idx="30">
                  <c:v>-10</c:v>
                </c:pt>
                <c:pt idx="31">
                  <c:v>-9</c:v>
                </c:pt>
                <c:pt idx="32">
                  <c:v>-8</c:v>
                </c:pt>
                <c:pt idx="33">
                  <c:v>-7</c:v>
                </c:pt>
                <c:pt idx="34">
                  <c:v>-6</c:v>
                </c:pt>
                <c:pt idx="35">
                  <c:v>-5</c:v>
                </c:pt>
                <c:pt idx="36">
                  <c:v>-4</c:v>
                </c:pt>
                <c:pt idx="37">
                  <c:v>-3</c:v>
                </c:pt>
                <c:pt idx="38">
                  <c:v>-2</c:v>
                </c:pt>
                <c:pt idx="39">
                  <c:v>-1</c:v>
                </c:pt>
                <c:pt idx="40">
                  <c:v>0</c:v>
                </c:pt>
                <c:pt idx="41">
                  <c:v>1</c:v>
                </c:pt>
                <c:pt idx="42">
                  <c:v>2</c:v>
                </c:pt>
                <c:pt idx="43">
                  <c:v>3</c:v>
                </c:pt>
                <c:pt idx="44">
                  <c:v>4</c:v>
                </c:pt>
                <c:pt idx="45">
                  <c:v>5</c:v>
                </c:pt>
                <c:pt idx="46">
                  <c:v>6</c:v>
                </c:pt>
                <c:pt idx="47">
                  <c:v>7</c:v>
                </c:pt>
                <c:pt idx="48">
                  <c:v>8</c:v>
                </c:pt>
                <c:pt idx="49">
                  <c:v>9</c:v>
                </c:pt>
                <c:pt idx="50">
                  <c:v>10</c:v>
                </c:pt>
                <c:pt idx="51">
                  <c:v>11</c:v>
                </c:pt>
                <c:pt idx="52">
                  <c:v>12</c:v>
                </c:pt>
                <c:pt idx="53">
                  <c:v>13</c:v>
                </c:pt>
                <c:pt idx="54">
                  <c:v>14</c:v>
                </c:pt>
                <c:pt idx="55">
                  <c:v>15</c:v>
                </c:pt>
                <c:pt idx="56">
                  <c:v>16</c:v>
                </c:pt>
                <c:pt idx="57">
                  <c:v>17</c:v>
                </c:pt>
                <c:pt idx="58">
                  <c:v>18</c:v>
                </c:pt>
                <c:pt idx="59">
                  <c:v>19</c:v>
                </c:pt>
                <c:pt idx="60">
                  <c:v>20</c:v>
                </c:pt>
                <c:pt idx="61">
                  <c:v>21</c:v>
                </c:pt>
                <c:pt idx="62">
                  <c:v>22</c:v>
                </c:pt>
                <c:pt idx="63">
                  <c:v>23</c:v>
                </c:pt>
                <c:pt idx="64">
                  <c:v>24</c:v>
                </c:pt>
                <c:pt idx="65">
                  <c:v>25</c:v>
                </c:pt>
                <c:pt idx="66">
                  <c:v>26</c:v>
                </c:pt>
                <c:pt idx="67">
                  <c:v>27</c:v>
                </c:pt>
                <c:pt idx="68">
                  <c:v>28</c:v>
                </c:pt>
                <c:pt idx="69">
                  <c:v>29</c:v>
                </c:pt>
                <c:pt idx="70">
                  <c:v>30</c:v>
                </c:pt>
                <c:pt idx="71">
                  <c:v>31</c:v>
                </c:pt>
                <c:pt idx="72">
                  <c:v>32</c:v>
                </c:pt>
                <c:pt idx="73">
                  <c:v>33</c:v>
                </c:pt>
                <c:pt idx="74">
                  <c:v>34</c:v>
                </c:pt>
                <c:pt idx="75">
                  <c:v>35</c:v>
                </c:pt>
                <c:pt idx="76">
                  <c:v>36</c:v>
                </c:pt>
                <c:pt idx="77">
                  <c:v>37</c:v>
                </c:pt>
                <c:pt idx="78">
                  <c:v>38</c:v>
                </c:pt>
                <c:pt idx="79">
                  <c:v>39</c:v>
                </c:pt>
                <c:pt idx="80">
                  <c:v>40</c:v>
                </c:pt>
                <c:pt idx="81">
                  <c:v>41</c:v>
                </c:pt>
                <c:pt idx="82">
                  <c:v>42</c:v>
                </c:pt>
                <c:pt idx="83">
                  <c:v>43</c:v>
                </c:pt>
                <c:pt idx="84">
                  <c:v>44</c:v>
                </c:pt>
                <c:pt idx="85">
                  <c:v>45</c:v>
                </c:pt>
                <c:pt idx="86">
                  <c:v>46</c:v>
                </c:pt>
                <c:pt idx="87">
                  <c:v>47</c:v>
                </c:pt>
                <c:pt idx="88">
                  <c:v>48</c:v>
                </c:pt>
                <c:pt idx="89">
                  <c:v>49</c:v>
                </c:pt>
                <c:pt idx="90">
                  <c:v>50</c:v>
                </c:pt>
                <c:pt idx="91">
                  <c:v>51</c:v>
                </c:pt>
                <c:pt idx="92">
                  <c:v>52</c:v>
                </c:pt>
                <c:pt idx="93">
                  <c:v>53</c:v>
                </c:pt>
                <c:pt idx="94">
                  <c:v>54</c:v>
                </c:pt>
                <c:pt idx="95">
                  <c:v>55</c:v>
                </c:pt>
                <c:pt idx="96">
                  <c:v>56</c:v>
                </c:pt>
                <c:pt idx="97">
                  <c:v>57</c:v>
                </c:pt>
                <c:pt idx="98">
                  <c:v>58</c:v>
                </c:pt>
                <c:pt idx="99">
                  <c:v>59</c:v>
                </c:pt>
                <c:pt idx="100">
                  <c:v>60</c:v>
                </c:pt>
                <c:pt idx="101">
                  <c:v>61</c:v>
                </c:pt>
                <c:pt idx="102">
                  <c:v>62</c:v>
                </c:pt>
                <c:pt idx="103">
                  <c:v>63</c:v>
                </c:pt>
                <c:pt idx="104">
                  <c:v>64</c:v>
                </c:pt>
                <c:pt idx="105">
                  <c:v>65</c:v>
                </c:pt>
                <c:pt idx="106">
                  <c:v>66</c:v>
                </c:pt>
                <c:pt idx="107">
                  <c:v>67</c:v>
                </c:pt>
                <c:pt idx="108">
                  <c:v>68</c:v>
                </c:pt>
                <c:pt idx="109">
                  <c:v>69</c:v>
                </c:pt>
                <c:pt idx="110">
                  <c:v>70</c:v>
                </c:pt>
                <c:pt idx="111">
                  <c:v>71</c:v>
                </c:pt>
                <c:pt idx="112">
                  <c:v>72</c:v>
                </c:pt>
                <c:pt idx="113">
                  <c:v>73</c:v>
                </c:pt>
                <c:pt idx="114">
                  <c:v>74</c:v>
                </c:pt>
                <c:pt idx="115">
                  <c:v>75</c:v>
                </c:pt>
                <c:pt idx="116">
                  <c:v>76</c:v>
                </c:pt>
                <c:pt idx="117">
                  <c:v>77</c:v>
                </c:pt>
                <c:pt idx="118">
                  <c:v>78</c:v>
                </c:pt>
                <c:pt idx="119">
                  <c:v>79</c:v>
                </c:pt>
                <c:pt idx="120">
                  <c:v>80</c:v>
                </c:pt>
                <c:pt idx="121">
                  <c:v>81</c:v>
                </c:pt>
                <c:pt idx="122">
                  <c:v>82</c:v>
                </c:pt>
                <c:pt idx="123">
                  <c:v>83</c:v>
                </c:pt>
                <c:pt idx="124">
                  <c:v>84</c:v>
                </c:pt>
                <c:pt idx="125">
                  <c:v>85</c:v>
                </c:pt>
                <c:pt idx="126">
                  <c:v>86</c:v>
                </c:pt>
                <c:pt idx="127">
                  <c:v>87</c:v>
                </c:pt>
                <c:pt idx="128">
                  <c:v>88</c:v>
                </c:pt>
                <c:pt idx="129">
                  <c:v>89</c:v>
                </c:pt>
                <c:pt idx="130">
                  <c:v>90</c:v>
                </c:pt>
                <c:pt idx="131">
                  <c:v>91</c:v>
                </c:pt>
                <c:pt idx="132">
                  <c:v>92</c:v>
                </c:pt>
                <c:pt idx="133">
                  <c:v>93</c:v>
                </c:pt>
                <c:pt idx="134">
                  <c:v>94</c:v>
                </c:pt>
                <c:pt idx="135">
                  <c:v>95</c:v>
                </c:pt>
                <c:pt idx="136">
                  <c:v>96</c:v>
                </c:pt>
                <c:pt idx="137">
                  <c:v>97</c:v>
                </c:pt>
                <c:pt idx="138">
                  <c:v>98</c:v>
                </c:pt>
                <c:pt idx="139">
                  <c:v>99</c:v>
                </c:pt>
                <c:pt idx="140">
                  <c:v>100</c:v>
                </c:pt>
                <c:pt idx="141">
                  <c:v>101</c:v>
                </c:pt>
                <c:pt idx="142">
                  <c:v>102</c:v>
                </c:pt>
                <c:pt idx="143">
                  <c:v>103</c:v>
                </c:pt>
                <c:pt idx="144">
                  <c:v>104</c:v>
                </c:pt>
                <c:pt idx="145">
                  <c:v>105</c:v>
                </c:pt>
                <c:pt idx="146">
                  <c:v>106</c:v>
                </c:pt>
                <c:pt idx="147">
                  <c:v>107</c:v>
                </c:pt>
                <c:pt idx="148">
                  <c:v>108</c:v>
                </c:pt>
                <c:pt idx="149">
                  <c:v>109</c:v>
                </c:pt>
                <c:pt idx="150">
                  <c:v>110</c:v>
                </c:pt>
                <c:pt idx="151">
                  <c:v>111</c:v>
                </c:pt>
                <c:pt idx="152">
                  <c:v>112</c:v>
                </c:pt>
                <c:pt idx="153">
                  <c:v>113</c:v>
                </c:pt>
                <c:pt idx="154">
                  <c:v>114</c:v>
                </c:pt>
                <c:pt idx="155">
                  <c:v>115</c:v>
                </c:pt>
                <c:pt idx="156">
                  <c:v>116</c:v>
                </c:pt>
                <c:pt idx="157">
                  <c:v>117</c:v>
                </c:pt>
                <c:pt idx="158">
                  <c:v>118</c:v>
                </c:pt>
                <c:pt idx="159">
                  <c:v>119</c:v>
                </c:pt>
                <c:pt idx="160">
                  <c:v>120</c:v>
                </c:pt>
                <c:pt idx="161">
                  <c:v>121</c:v>
                </c:pt>
                <c:pt idx="162">
                  <c:v>122</c:v>
                </c:pt>
                <c:pt idx="163">
                  <c:v>123</c:v>
                </c:pt>
                <c:pt idx="164">
                  <c:v>124</c:v>
                </c:pt>
                <c:pt idx="165">
                  <c:v>125</c:v>
                </c:pt>
                <c:pt idx="166">
                  <c:v>126</c:v>
                </c:pt>
                <c:pt idx="167">
                  <c:v>127</c:v>
                </c:pt>
                <c:pt idx="168">
                  <c:v>128</c:v>
                </c:pt>
                <c:pt idx="169">
                  <c:v>129</c:v>
                </c:pt>
                <c:pt idx="170">
                  <c:v>130</c:v>
                </c:pt>
                <c:pt idx="171">
                  <c:v>131</c:v>
                </c:pt>
                <c:pt idx="172">
                  <c:v>132</c:v>
                </c:pt>
                <c:pt idx="173">
                  <c:v>133</c:v>
                </c:pt>
                <c:pt idx="174">
                  <c:v>134</c:v>
                </c:pt>
                <c:pt idx="175">
                  <c:v>135</c:v>
                </c:pt>
                <c:pt idx="176">
                  <c:v>136</c:v>
                </c:pt>
                <c:pt idx="177">
                  <c:v>137</c:v>
                </c:pt>
                <c:pt idx="178">
                  <c:v>138</c:v>
                </c:pt>
                <c:pt idx="179">
                  <c:v>139</c:v>
                </c:pt>
                <c:pt idx="180">
                  <c:v>140</c:v>
                </c:pt>
                <c:pt idx="181">
                  <c:v>141</c:v>
                </c:pt>
                <c:pt idx="182">
                  <c:v>142</c:v>
                </c:pt>
                <c:pt idx="183">
                  <c:v>143</c:v>
                </c:pt>
                <c:pt idx="184">
                  <c:v>144</c:v>
                </c:pt>
                <c:pt idx="185">
                  <c:v>145</c:v>
                </c:pt>
                <c:pt idx="186">
                  <c:v>146</c:v>
                </c:pt>
                <c:pt idx="187">
                  <c:v>147</c:v>
                </c:pt>
                <c:pt idx="188">
                  <c:v>148</c:v>
                </c:pt>
                <c:pt idx="189">
                  <c:v>149</c:v>
                </c:pt>
                <c:pt idx="190">
                  <c:v>150</c:v>
                </c:pt>
                <c:pt idx="191">
                  <c:v>151</c:v>
                </c:pt>
                <c:pt idx="192">
                  <c:v>152</c:v>
                </c:pt>
                <c:pt idx="193">
                  <c:v>153</c:v>
                </c:pt>
                <c:pt idx="194">
                  <c:v>154</c:v>
                </c:pt>
                <c:pt idx="195">
                  <c:v>155</c:v>
                </c:pt>
                <c:pt idx="196">
                  <c:v>156</c:v>
                </c:pt>
                <c:pt idx="197">
                  <c:v>157</c:v>
                </c:pt>
                <c:pt idx="198">
                  <c:v>158</c:v>
                </c:pt>
                <c:pt idx="199">
                  <c:v>159</c:v>
                </c:pt>
                <c:pt idx="200">
                  <c:v>160</c:v>
                </c:pt>
                <c:pt idx="201">
                  <c:v>161</c:v>
                </c:pt>
                <c:pt idx="202">
                  <c:v>162</c:v>
                </c:pt>
                <c:pt idx="203">
                  <c:v>163</c:v>
                </c:pt>
                <c:pt idx="204">
                  <c:v>164</c:v>
                </c:pt>
                <c:pt idx="205">
                  <c:v>165</c:v>
                </c:pt>
                <c:pt idx="206">
                  <c:v>166</c:v>
                </c:pt>
                <c:pt idx="207">
                  <c:v>167</c:v>
                </c:pt>
                <c:pt idx="208">
                  <c:v>168</c:v>
                </c:pt>
                <c:pt idx="209">
                  <c:v>169</c:v>
                </c:pt>
                <c:pt idx="210">
                  <c:v>170</c:v>
                </c:pt>
                <c:pt idx="211">
                  <c:v>171</c:v>
                </c:pt>
                <c:pt idx="212">
                  <c:v>172</c:v>
                </c:pt>
                <c:pt idx="213">
                  <c:v>173</c:v>
                </c:pt>
                <c:pt idx="214">
                  <c:v>174</c:v>
                </c:pt>
                <c:pt idx="215">
                  <c:v>175</c:v>
                </c:pt>
                <c:pt idx="216">
                  <c:v>176</c:v>
                </c:pt>
                <c:pt idx="217">
                  <c:v>177</c:v>
                </c:pt>
                <c:pt idx="218">
                  <c:v>178</c:v>
                </c:pt>
                <c:pt idx="219">
                  <c:v>179</c:v>
                </c:pt>
                <c:pt idx="220">
                  <c:v>180</c:v>
                </c:pt>
                <c:pt idx="221">
                  <c:v>181</c:v>
                </c:pt>
                <c:pt idx="222">
                  <c:v>182</c:v>
                </c:pt>
                <c:pt idx="223">
                  <c:v>183</c:v>
                </c:pt>
                <c:pt idx="224">
                  <c:v>184</c:v>
                </c:pt>
                <c:pt idx="225">
                  <c:v>185</c:v>
                </c:pt>
                <c:pt idx="226">
                  <c:v>186</c:v>
                </c:pt>
                <c:pt idx="227">
                  <c:v>187</c:v>
                </c:pt>
                <c:pt idx="228">
                  <c:v>188</c:v>
                </c:pt>
                <c:pt idx="229">
                  <c:v>189</c:v>
                </c:pt>
                <c:pt idx="230">
                  <c:v>190</c:v>
                </c:pt>
                <c:pt idx="231">
                  <c:v>191</c:v>
                </c:pt>
                <c:pt idx="232">
                  <c:v>192</c:v>
                </c:pt>
                <c:pt idx="233">
                  <c:v>193</c:v>
                </c:pt>
                <c:pt idx="234">
                  <c:v>194</c:v>
                </c:pt>
                <c:pt idx="235">
                  <c:v>195</c:v>
                </c:pt>
                <c:pt idx="236">
                  <c:v>196</c:v>
                </c:pt>
                <c:pt idx="237">
                  <c:v>197</c:v>
                </c:pt>
                <c:pt idx="238">
                  <c:v>198</c:v>
                </c:pt>
                <c:pt idx="239">
                  <c:v>199</c:v>
                </c:pt>
                <c:pt idx="240">
                  <c:v>200</c:v>
                </c:pt>
              </c:numCache>
            </c:numRef>
          </c:xVal>
          <c:yVal>
            <c:numRef>
              <c:f>Sheet1!$B$2:$B$242</c:f>
              <c:numCache>
                <c:formatCode>General</c:formatCode>
                <c:ptCount val="241"/>
                <c:pt idx="0">
                  <c:v>277.2</c:v>
                </c:pt>
                <c:pt idx="1">
                  <c:v>263.60000000000002</c:v>
                </c:pt>
                <c:pt idx="2">
                  <c:v>250.1</c:v>
                </c:pt>
                <c:pt idx="3">
                  <c:v>236.8</c:v>
                </c:pt>
                <c:pt idx="4">
                  <c:v>224</c:v>
                </c:pt>
                <c:pt idx="5">
                  <c:v>211.5</c:v>
                </c:pt>
                <c:pt idx="6">
                  <c:v>199.6</c:v>
                </c:pt>
                <c:pt idx="7">
                  <c:v>188.1</c:v>
                </c:pt>
                <c:pt idx="8">
                  <c:v>177.3</c:v>
                </c:pt>
                <c:pt idx="9">
                  <c:v>167</c:v>
                </c:pt>
                <c:pt idx="10">
                  <c:v>157.19999999999999</c:v>
                </c:pt>
                <c:pt idx="11">
                  <c:v>148.1</c:v>
                </c:pt>
                <c:pt idx="12">
                  <c:v>139.4</c:v>
                </c:pt>
                <c:pt idx="13">
                  <c:v>131.30000000000001</c:v>
                </c:pt>
                <c:pt idx="14">
                  <c:v>123.7</c:v>
                </c:pt>
                <c:pt idx="15">
                  <c:v>116.6</c:v>
                </c:pt>
                <c:pt idx="16">
                  <c:v>110</c:v>
                </c:pt>
                <c:pt idx="17">
                  <c:v>103.7</c:v>
                </c:pt>
                <c:pt idx="18">
                  <c:v>97.9</c:v>
                </c:pt>
                <c:pt idx="19">
                  <c:v>92.5</c:v>
                </c:pt>
                <c:pt idx="20">
                  <c:v>87.43</c:v>
                </c:pt>
                <c:pt idx="21">
                  <c:v>82.79</c:v>
                </c:pt>
                <c:pt idx="22">
                  <c:v>78.44</c:v>
                </c:pt>
                <c:pt idx="23">
                  <c:v>74.36</c:v>
                </c:pt>
                <c:pt idx="24">
                  <c:v>70.53</c:v>
                </c:pt>
                <c:pt idx="25">
                  <c:v>66.92</c:v>
                </c:pt>
                <c:pt idx="26">
                  <c:v>63.54</c:v>
                </c:pt>
                <c:pt idx="27">
                  <c:v>60.34</c:v>
                </c:pt>
                <c:pt idx="28">
                  <c:v>57.33</c:v>
                </c:pt>
                <c:pt idx="29">
                  <c:v>54.5</c:v>
                </c:pt>
                <c:pt idx="30">
                  <c:v>51.82</c:v>
                </c:pt>
                <c:pt idx="31">
                  <c:v>49.28</c:v>
                </c:pt>
                <c:pt idx="32">
                  <c:v>46.89</c:v>
                </c:pt>
                <c:pt idx="33">
                  <c:v>44.62</c:v>
                </c:pt>
                <c:pt idx="34">
                  <c:v>42.48</c:v>
                </c:pt>
                <c:pt idx="35">
                  <c:v>40.450000000000003</c:v>
                </c:pt>
                <c:pt idx="36">
                  <c:v>38.53</c:v>
                </c:pt>
                <c:pt idx="37">
                  <c:v>36.700000000000003</c:v>
                </c:pt>
                <c:pt idx="38">
                  <c:v>34.97</c:v>
                </c:pt>
                <c:pt idx="39">
                  <c:v>33.33</c:v>
                </c:pt>
                <c:pt idx="40">
                  <c:v>31.77</c:v>
                </c:pt>
                <c:pt idx="41">
                  <c:v>30.25</c:v>
                </c:pt>
                <c:pt idx="42">
                  <c:v>28.82</c:v>
                </c:pt>
                <c:pt idx="43">
                  <c:v>27.45</c:v>
                </c:pt>
                <c:pt idx="44">
                  <c:v>26.16</c:v>
                </c:pt>
                <c:pt idx="45">
                  <c:v>24.94</c:v>
                </c:pt>
                <c:pt idx="46">
                  <c:v>23.77</c:v>
                </c:pt>
                <c:pt idx="47">
                  <c:v>22.67</c:v>
                </c:pt>
                <c:pt idx="48">
                  <c:v>21.62</c:v>
                </c:pt>
                <c:pt idx="49">
                  <c:v>20.63</c:v>
                </c:pt>
                <c:pt idx="50">
                  <c:v>19.68</c:v>
                </c:pt>
                <c:pt idx="51">
                  <c:v>18.78</c:v>
                </c:pt>
                <c:pt idx="52">
                  <c:v>17.93</c:v>
                </c:pt>
                <c:pt idx="53">
                  <c:v>17.12</c:v>
                </c:pt>
                <c:pt idx="54">
                  <c:v>16.350000000000001</c:v>
                </c:pt>
                <c:pt idx="55">
                  <c:v>15.62</c:v>
                </c:pt>
                <c:pt idx="56">
                  <c:v>14.93</c:v>
                </c:pt>
                <c:pt idx="57">
                  <c:v>14.26</c:v>
                </c:pt>
                <c:pt idx="58">
                  <c:v>13.63</c:v>
                </c:pt>
                <c:pt idx="59">
                  <c:v>13.04</c:v>
                </c:pt>
                <c:pt idx="60">
                  <c:v>12.47</c:v>
                </c:pt>
                <c:pt idx="61">
                  <c:v>11.92</c:v>
                </c:pt>
                <c:pt idx="62">
                  <c:v>11.41</c:v>
                </c:pt>
                <c:pt idx="63">
                  <c:v>10.91</c:v>
                </c:pt>
                <c:pt idx="64">
                  <c:v>10.45</c:v>
                </c:pt>
                <c:pt idx="65">
                  <c:v>10</c:v>
                </c:pt>
                <c:pt idx="66">
                  <c:v>9.5749999999999993</c:v>
                </c:pt>
                <c:pt idx="67">
                  <c:v>9.17</c:v>
                </c:pt>
                <c:pt idx="68">
                  <c:v>8.7840000000000007</c:v>
                </c:pt>
                <c:pt idx="69">
                  <c:v>8.4160000000000004</c:v>
                </c:pt>
                <c:pt idx="70">
                  <c:v>8.0640000000000001</c:v>
                </c:pt>
                <c:pt idx="71">
                  <c:v>7.73</c:v>
                </c:pt>
                <c:pt idx="72">
                  <c:v>7.41</c:v>
                </c:pt>
                <c:pt idx="73">
                  <c:v>7.1059999999999999</c:v>
                </c:pt>
                <c:pt idx="74">
                  <c:v>6.8150000000000004</c:v>
                </c:pt>
                <c:pt idx="75">
                  <c:v>6.5380000000000003</c:v>
                </c:pt>
                <c:pt idx="76">
                  <c:v>6.2729999999999997</c:v>
                </c:pt>
                <c:pt idx="77">
                  <c:v>6.02</c:v>
                </c:pt>
                <c:pt idx="78">
                  <c:v>5.7779999999999996</c:v>
                </c:pt>
                <c:pt idx="79">
                  <c:v>5.548</c:v>
                </c:pt>
                <c:pt idx="80">
                  <c:v>5.327</c:v>
                </c:pt>
                <c:pt idx="81">
                  <c:v>5.117</c:v>
                </c:pt>
                <c:pt idx="82">
                  <c:v>4.915</c:v>
                </c:pt>
                <c:pt idx="83">
                  <c:v>4.7229999999999999</c:v>
                </c:pt>
                <c:pt idx="84">
                  <c:v>4.5389999999999997</c:v>
                </c:pt>
                <c:pt idx="85">
                  <c:v>4.3630000000000004</c:v>
                </c:pt>
                <c:pt idx="86">
                  <c:v>4.1950000000000003</c:v>
                </c:pt>
                <c:pt idx="87">
                  <c:v>4.0339999999999998</c:v>
                </c:pt>
                <c:pt idx="88">
                  <c:v>3.88</c:v>
                </c:pt>
                <c:pt idx="89">
                  <c:v>3.7330000000000001</c:v>
                </c:pt>
                <c:pt idx="90">
                  <c:v>3.5920000000000001</c:v>
                </c:pt>
                <c:pt idx="91">
                  <c:v>3.4569999999999999</c:v>
                </c:pt>
                <c:pt idx="92">
                  <c:v>3.3279999999999998</c:v>
                </c:pt>
                <c:pt idx="93">
                  <c:v>3.2040000000000002</c:v>
                </c:pt>
                <c:pt idx="94">
                  <c:v>3.0859999999999999</c:v>
                </c:pt>
                <c:pt idx="95">
                  <c:v>2.972</c:v>
                </c:pt>
                <c:pt idx="96">
                  <c:v>2.863</c:v>
                </c:pt>
                <c:pt idx="97">
                  <c:v>2.7589999999999999</c:v>
                </c:pt>
                <c:pt idx="98">
                  <c:v>2.6589999999999998</c:v>
                </c:pt>
                <c:pt idx="99">
                  <c:v>2.5640000000000001</c:v>
                </c:pt>
                <c:pt idx="100">
                  <c:v>2.472</c:v>
                </c:pt>
                <c:pt idx="101">
                  <c:v>2.3839999999999999</c:v>
                </c:pt>
                <c:pt idx="102">
                  <c:v>2.2989999999999999</c:v>
                </c:pt>
                <c:pt idx="103">
                  <c:v>2.218</c:v>
                </c:pt>
                <c:pt idx="104">
                  <c:v>2.141</c:v>
                </c:pt>
                <c:pt idx="105">
                  <c:v>2.0659999999999998</c:v>
                </c:pt>
                <c:pt idx="106">
                  <c:v>1.994</c:v>
                </c:pt>
                <c:pt idx="107">
                  <c:v>1.9259999999999999</c:v>
                </c:pt>
                <c:pt idx="108">
                  <c:v>1.86</c:v>
                </c:pt>
                <c:pt idx="109">
                  <c:v>1.796</c:v>
                </c:pt>
                <c:pt idx="110">
                  <c:v>1.7350000000000001</c:v>
                </c:pt>
                <c:pt idx="111">
                  <c:v>1.677</c:v>
                </c:pt>
                <c:pt idx="112">
                  <c:v>1.621</c:v>
                </c:pt>
                <c:pt idx="113">
                  <c:v>1.5669999999999999</c:v>
                </c:pt>
                <c:pt idx="114">
                  <c:v>1.5149999999999999</c:v>
                </c:pt>
                <c:pt idx="115">
                  <c:v>1.4650000000000001</c:v>
                </c:pt>
                <c:pt idx="116">
                  <c:v>1.417</c:v>
                </c:pt>
                <c:pt idx="117">
                  <c:v>1.371</c:v>
                </c:pt>
                <c:pt idx="118">
                  <c:v>1.3260000000000001</c:v>
                </c:pt>
                <c:pt idx="119">
                  <c:v>1.284</c:v>
                </c:pt>
                <c:pt idx="120">
                  <c:v>1.2430000000000001</c:v>
                </c:pt>
                <c:pt idx="121">
                  <c:v>1.2030000000000001</c:v>
                </c:pt>
                <c:pt idx="122">
                  <c:v>1.165</c:v>
                </c:pt>
                <c:pt idx="123">
                  <c:v>1.1279999999999999</c:v>
                </c:pt>
                <c:pt idx="124">
                  <c:v>1.093</c:v>
                </c:pt>
                <c:pt idx="125">
                  <c:v>1.0589999999999999</c:v>
                </c:pt>
                <c:pt idx="126">
                  <c:v>1.0269999999999999</c:v>
                </c:pt>
                <c:pt idx="127">
                  <c:v>0.99550000000000005</c:v>
                </c:pt>
                <c:pt idx="128">
                  <c:v>0.96540000000000004</c:v>
                </c:pt>
                <c:pt idx="129">
                  <c:v>0.93630000000000002</c:v>
                </c:pt>
                <c:pt idx="130">
                  <c:v>0.9083</c:v>
                </c:pt>
                <c:pt idx="131">
                  <c:v>0.88119999999999998</c:v>
                </c:pt>
                <c:pt idx="132">
                  <c:v>0.85499999999999998</c:v>
                </c:pt>
                <c:pt idx="133">
                  <c:v>0.82969999999999999</c:v>
                </c:pt>
                <c:pt idx="134">
                  <c:v>0.80520000000000003</c:v>
                </c:pt>
                <c:pt idx="135">
                  <c:v>0.78159999999999996</c:v>
                </c:pt>
                <c:pt idx="136">
                  <c:v>0.75870000000000004</c:v>
                </c:pt>
                <c:pt idx="137">
                  <c:v>0.73660000000000003</c:v>
                </c:pt>
                <c:pt idx="138">
                  <c:v>0.71519999999999995</c:v>
                </c:pt>
                <c:pt idx="139">
                  <c:v>0.69450000000000001</c:v>
                </c:pt>
                <c:pt idx="140">
                  <c:v>0.6744</c:v>
                </c:pt>
                <c:pt idx="141">
                  <c:v>0.65580000000000005</c:v>
                </c:pt>
                <c:pt idx="142">
                  <c:v>0.63759999999999994</c:v>
                </c:pt>
                <c:pt idx="143">
                  <c:v>0.61990000000000001</c:v>
                </c:pt>
                <c:pt idx="144">
                  <c:v>0.60260000000000002</c:v>
                </c:pt>
                <c:pt idx="145">
                  <c:v>0.58579999999999999</c:v>
                </c:pt>
                <c:pt idx="146">
                  <c:v>0.56940000000000002</c:v>
                </c:pt>
                <c:pt idx="147">
                  <c:v>0.55349999999999999</c:v>
                </c:pt>
                <c:pt idx="148">
                  <c:v>0.53800000000000003</c:v>
                </c:pt>
                <c:pt idx="149">
                  <c:v>0.52290000000000003</c:v>
                </c:pt>
                <c:pt idx="150">
                  <c:v>0.50829999999999997</c:v>
                </c:pt>
                <c:pt idx="151">
                  <c:v>0.49409999999999998</c:v>
                </c:pt>
                <c:pt idx="152">
                  <c:v>0.4803</c:v>
                </c:pt>
                <c:pt idx="153">
                  <c:v>0.46689999999999998</c:v>
                </c:pt>
                <c:pt idx="154">
                  <c:v>0.45390000000000003</c:v>
                </c:pt>
                <c:pt idx="155">
                  <c:v>0.44119999999999998</c:v>
                </c:pt>
                <c:pt idx="156">
                  <c:v>0.42899999999999999</c:v>
                </c:pt>
                <c:pt idx="157">
                  <c:v>0.41710000000000003</c:v>
                </c:pt>
                <c:pt idx="158">
                  <c:v>0.40550000000000003</c:v>
                </c:pt>
                <c:pt idx="159">
                  <c:v>0.39439999999999997</c:v>
                </c:pt>
                <c:pt idx="160">
                  <c:v>0.38350000000000001</c:v>
                </c:pt>
                <c:pt idx="161">
                  <c:v>0.373</c:v>
                </c:pt>
                <c:pt idx="162">
                  <c:v>0.36280000000000001</c:v>
                </c:pt>
                <c:pt idx="163">
                  <c:v>0.35299999999999998</c:v>
                </c:pt>
                <c:pt idx="164">
                  <c:v>0.34339999999999998</c:v>
                </c:pt>
                <c:pt idx="165">
                  <c:v>0.33410000000000001</c:v>
                </c:pt>
                <c:pt idx="166">
                  <c:v>0.32529999999999998</c:v>
                </c:pt>
                <c:pt idx="167">
                  <c:v>0.31669999999999998</c:v>
                </c:pt>
                <c:pt idx="168">
                  <c:v>0.30830000000000002</c:v>
                </c:pt>
                <c:pt idx="169">
                  <c:v>0.30020000000000002</c:v>
                </c:pt>
                <c:pt idx="170">
                  <c:v>0.29239999999999999</c:v>
                </c:pt>
                <c:pt idx="171">
                  <c:v>0.2848</c:v>
                </c:pt>
                <c:pt idx="172">
                  <c:v>0.27739999999999998</c:v>
                </c:pt>
                <c:pt idx="173">
                  <c:v>0.2702</c:v>
                </c:pt>
                <c:pt idx="174">
                  <c:v>0.26329999999999998</c:v>
                </c:pt>
                <c:pt idx="175">
                  <c:v>0.25650000000000001</c:v>
                </c:pt>
                <c:pt idx="176">
                  <c:v>0.25</c:v>
                </c:pt>
                <c:pt idx="177">
                  <c:v>0.2437</c:v>
                </c:pt>
                <c:pt idx="178">
                  <c:v>0.23749999999999999</c:v>
                </c:pt>
                <c:pt idx="179">
                  <c:v>0.2316</c:v>
                </c:pt>
                <c:pt idx="180">
                  <c:v>0.2258</c:v>
                </c:pt>
                <c:pt idx="181">
                  <c:v>0.22020000000000001</c:v>
                </c:pt>
                <c:pt idx="182">
                  <c:v>0.21479999999999999</c:v>
                </c:pt>
                <c:pt idx="183">
                  <c:v>0.20949999999999999</c:v>
                </c:pt>
                <c:pt idx="184">
                  <c:v>0.2044</c:v>
                </c:pt>
                <c:pt idx="185">
                  <c:v>0.19939999999999999</c:v>
                </c:pt>
                <c:pt idx="186">
                  <c:v>0.1946</c:v>
                </c:pt>
                <c:pt idx="187">
                  <c:v>0.19</c:v>
                </c:pt>
                <c:pt idx="188">
                  <c:v>0.1855</c:v>
                </c:pt>
                <c:pt idx="189">
                  <c:v>0.18110000000000001</c:v>
                </c:pt>
                <c:pt idx="190">
                  <c:v>0.1769</c:v>
                </c:pt>
                <c:pt idx="191">
                  <c:v>0.17280000000000001</c:v>
                </c:pt>
                <c:pt idx="192">
                  <c:v>0.16880000000000001</c:v>
                </c:pt>
                <c:pt idx="193">
                  <c:v>0.16500000000000001</c:v>
                </c:pt>
                <c:pt idx="194">
                  <c:v>0.16120000000000001</c:v>
                </c:pt>
                <c:pt idx="195">
                  <c:v>0.15759999999999999</c:v>
                </c:pt>
                <c:pt idx="196">
                  <c:v>0.15409999999999999</c:v>
                </c:pt>
                <c:pt idx="197">
                  <c:v>0.1507</c:v>
                </c:pt>
                <c:pt idx="198">
                  <c:v>0.1474</c:v>
                </c:pt>
                <c:pt idx="199">
                  <c:v>0.14410000000000001</c:v>
                </c:pt>
                <c:pt idx="200">
                  <c:v>0.14099999999999999</c:v>
                </c:pt>
                <c:pt idx="201">
                  <c:v>0.13789999999999999</c:v>
                </c:pt>
                <c:pt idx="202">
                  <c:v>0.13500000000000001</c:v>
                </c:pt>
                <c:pt idx="203">
                  <c:v>0.1321</c:v>
                </c:pt>
                <c:pt idx="204">
                  <c:v>0.1293</c:v>
                </c:pt>
                <c:pt idx="205">
                  <c:v>0.1265</c:v>
                </c:pt>
                <c:pt idx="206">
                  <c:v>0.1239</c:v>
                </c:pt>
                <c:pt idx="207">
                  <c:v>0.12130000000000001</c:v>
                </c:pt>
                <c:pt idx="208">
                  <c:v>0.1187</c:v>
                </c:pt>
                <c:pt idx="209">
                  <c:v>0.1163</c:v>
                </c:pt>
                <c:pt idx="210">
                  <c:v>0.1139</c:v>
                </c:pt>
                <c:pt idx="211">
                  <c:v>0.1115</c:v>
                </c:pt>
                <c:pt idx="212">
                  <c:v>0.10920000000000001</c:v>
                </c:pt>
                <c:pt idx="213">
                  <c:v>0.107</c:v>
                </c:pt>
                <c:pt idx="214">
                  <c:v>0.1048</c:v>
                </c:pt>
                <c:pt idx="215">
                  <c:v>0.1027</c:v>
                </c:pt>
                <c:pt idx="216">
                  <c:v>0.10059999999999999</c:v>
                </c:pt>
                <c:pt idx="217">
                  <c:v>9.8599999999999993E-2</c:v>
                </c:pt>
                <c:pt idx="218">
                  <c:v>9.6600000000000005E-2</c:v>
                </c:pt>
                <c:pt idx="219">
                  <c:v>9.4700000000000006E-2</c:v>
                </c:pt>
                <c:pt idx="220">
                  <c:v>9.2799999999999994E-2</c:v>
                </c:pt>
                <c:pt idx="221">
                  <c:v>9.0899999999999995E-2</c:v>
                </c:pt>
                <c:pt idx="222">
                  <c:v>8.9099999999999999E-2</c:v>
                </c:pt>
                <c:pt idx="223">
                  <c:v>8.7300000000000003E-2</c:v>
                </c:pt>
                <c:pt idx="224">
                  <c:v>8.5599999999999996E-2</c:v>
                </c:pt>
                <c:pt idx="225">
                  <c:v>8.3900000000000002E-2</c:v>
                </c:pt>
                <c:pt idx="226">
                  <c:v>8.2199999999999995E-2</c:v>
                </c:pt>
                <c:pt idx="227">
                  <c:v>8.0600000000000005E-2</c:v>
                </c:pt>
                <c:pt idx="228">
                  <c:v>7.9000000000000001E-2</c:v>
                </c:pt>
                <c:pt idx="229">
                  <c:v>7.7399999999999997E-2</c:v>
                </c:pt>
                <c:pt idx="230">
                  <c:v>7.5899999999999995E-2</c:v>
                </c:pt>
                <c:pt idx="231">
                  <c:v>7.4300000000000005E-2</c:v>
                </c:pt>
                <c:pt idx="232">
                  <c:v>7.2900000000000006E-2</c:v>
                </c:pt>
                <c:pt idx="233">
                  <c:v>7.1400000000000005E-2</c:v>
                </c:pt>
                <c:pt idx="234">
                  <c:v>7.0000000000000007E-2</c:v>
                </c:pt>
                <c:pt idx="235">
                  <c:v>6.8599999999999994E-2</c:v>
                </c:pt>
                <c:pt idx="236">
                  <c:v>6.7199999999999996E-2</c:v>
                </c:pt>
                <c:pt idx="237">
                  <c:v>6.5799999999999997E-2</c:v>
                </c:pt>
                <c:pt idx="238">
                  <c:v>6.4500000000000002E-2</c:v>
                </c:pt>
                <c:pt idx="239">
                  <c:v>6.3100000000000003E-2</c:v>
                </c:pt>
                <c:pt idx="240">
                  <c:v>6.1899999999999997E-2</c:v>
                </c:pt>
              </c:numCache>
            </c:numRef>
          </c:yVal>
          <c:smooth val="0"/>
          <c:extLst>
            <c:ext xmlns:c16="http://schemas.microsoft.com/office/drawing/2014/chart" uri="{C3380CC4-5D6E-409C-BE32-E72D297353CC}">
              <c16:uniqueId val="{00000000-CFD2-480A-8651-34227329279D}"/>
            </c:ext>
          </c:extLst>
        </c:ser>
        <c:dLbls>
          <c:showLegendKey val="0"/>
          <c:showVal val="0"/>
          <c:showCatName val="0"/>
          <c:showSerName val="0"/>
          <c:showPercent val="0"/>
          <c:showBubbleSize val="0"/>
        </c:dLbls>
        <c:axId val="1007987632"/>
        <c:axId val="1087744496"/>
      </c:scatterChart>
      <c:valAx>
        <c:axId val="100798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Temperature (C)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87744496"/>
        <c:crosses val="autoZero"/>
        <c:crossBetween val="midCat"/>
      </c:valAx>
      <c:valAx>
        <c:axId val="10877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Resistance (kΩ)</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079876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2024-01-22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2151332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14</a:t>
            </a:fld>
            <a:endParaRPr lang="en-US"/>
          </a:p>
        </p:txBody>
      </p:sp>
    </p:spTree>
    <p:extLst>
      <p:ext uri="{BB962C8B-B14F-4D97-AF65-F5344CB8AC3E}">
        <p14:creationId xmlns:p14="http://schemas.microsoft.com/office/powerpoint/2010/main" val="228801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1644080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385334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202111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3186267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1828621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1381365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1333255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36</a:t>
            </a:fld>
            <a:endParaRPr lang="en-US"/>
          </a:p>
        </p:txBody>
      </p:sp>
    </p:spTree>
    <p:extLst>
      <p:ext uri="{BB962C8B-B14F-4D97-AF65-F5344CB8AC3E}">
        <p14:creationId xmlns:p14="http://schemas.microsoft.com/office/powerpoint/2010/main" val="419724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48</a:t>
            </a:fld>
            <a:endParaRPr lang="en-US"/>
          </a:p>
        </p:txBody>
      </p:sp>
    </p:spTree>
    <p:extLst>
      <p:ext uri="{BB962C8B-B14F-4D97-AF65-F5344CB8AC3E}">
        <p14:creationId xmlns:p14="http://schemas.microsoft.com/office/powerpoint/2010/main" val="138162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2888545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921720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4203078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3762089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53</a:t>
            </a:fld>
            <a:endParaRPr lang="en-US"/>
          </a:p>
        </p:txBody>
      </p:sp>
    </p:spTree>
    <p:extLst>
      <p:ext uri="{BB962C8B-B14F-4D97-AF65-F5344CB8AC3E}">
        <p14:creationId xmlns:p14="http://schemas.microsoft.com/office/powerpoint/2010/main" val="1333255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1680924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5485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77</a:t>
            </a:fld>
            <a:endParaRPr lang="en-US"/>
          </a:p>
        </p:txBody>
      </p:sp>
    </p:spTree>
    <p:extLst>
      <p:ext uri="{BB962C8B-B14F-4D97-AF65-F5344CB8AC3E}">
        <p14:creationId xmlns:p14="http://schemas.microsoft.com/office/powerpoint/2010/main" val="2830012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78</a:t>
            </a:fld>
            <a:endParaRPr lang="en-US"/>
          </a:p>
        </p:txBody>
      </p:sp>
    </p:spTree>
    <p:extLst>
      <p:ext uri="{BB962C8B-B14F-4D97-AF65-F5344CB8AC3E}">
        <p14:creationId xmlns:p14="http://schemas.microsoft.com/office/powerpoint/2010/main" val="224932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79</a:t>
            </a:fld>
            <a:endParaRPr lang="en-US"/>
          </a:p>
        </p:txBody>
      </p:sp>
    </p:spTree>
    <p:extLst>
      <p:ext uri="{BB962C8B-B14F-4D97-AF65-F5344CB8AC3E}">
        <p14:creationId xmlns:p14="http://schemas.microsoft.com/office/powerpoint/2010/main" val="2385923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80</a:t>
            </a:fld>
            <a:endParaRPr lang="en-US"/>
          </a:p>
        </p:txBody>
      </p:sp>
    </p:spTree>
    <p:extLst>
      <p:ext uri="{BB962C8B-B14F-4D97-AF65-F5344CB8AC3E}">
        <p14:creationId xmlns:p14="http://schemas.microsoft.com/office/powerpoint/2010/main" val="1593584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81</a:t>
            </a:fld>
            <a:endParaRPr lang="en-US"/>
          </a:p>
        </p:txBody>
      </p:sp>
    </p:spTree>
    <p:extLst>
      <p:ext uri="{BB962C8B-B14F-4D97-AF65-F5344CB8AC3E}">
        <p14:creationId xmlns:p14="http://schemas.microsoft.com/office/powerpoint/2010/main" val="132828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347751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2388009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2015539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2863219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numerous applications that the internet of things enables, we are witnessing a massive growth in the number of microcontrollers being sold. These microcontrollers form the heart of the IoT platforms.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illustrate this point: ARM, a popular UK based company, just reported numbers, and in these numbers, they state that they sold 4.4 billion cortex M processors in just one quarter. These microcontrollers are almost exclusively used on IoT platforms, which demonstrates the massive growth we are witnessing in the number of deployed IoT devices.</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this growth continues, and in fact, I believe this growth will accelerate, we will soon have a trillion embedded devices that are going to be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10</a:t>
            </a:fld>
            <a:endParaRPr lang="sv-SE"/>
          </a:p>
        </p:txBody>
      </p:sp>
    </p:spTree>
    <p:extLst>
      <p:ext uri="{BB962C8B-B14F-4D97-AF65-F5344CB8AC3E}">
        <p14:creationId xmlns:p14="http://schemas.microsoft.com/office/powerpoint/2010/main" val="136717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9D903D4-D1F1-A49C-B796-B6F840DA5569}"/>
              </a:ext>
            </a:extLst>
          </p:cNvPr>
          <p:cNvSpPr>
            <a:spLocks noGrp="1" noChangeArrowheads="1"/>
          </p:cNvSpPr>
          <p:nvPr>
            <p:ph type="sldNum" sz="quarter" idx="5"/>
          </p:nvPr>
        </p:nvSpPr>
        <p:spPr>
          <a:ln/>
        </p:spPr>
        <p:txBody>
          <a:bodyPr/>
          <a:lstStyle/>
          <a:p>
            <a:fld id="{31E84FBD-C0BD-C344-A8F4-D7E6A101848D}" type="slidenum">
              <a:rPr lang="en-US" altLang="en-US"/>
              <a:pPr/>
              <a:t>11</a:t>
            </a:fld>
            <a:endParaRPr lang="en-US" altLang="en-US"/>
          </a:p>
        </p:txBody>
      </p:sp>
      <p:sp>
        <p:nvSpPr>
          <p:cNvPr id="1377282" name="Rectangle 2">
            <a:extLst>
              <a:ext uri="{FF2B5EF4-FFF2-40B4-BE49-F238E27FC236}">
                <a16:creationId xmlns:a16="http://schemas.microsoft.com/office/drawing/2014/main" id="{85FCA049-8CCC-161D-D31B-48E4C85ECA74}"/>
              </a:ext>
            </a:extLst>
          </p:cNvPr>
          <p:cNvSpPr>
            <a:spLocks noGrp="1" noRot="1" noChangeAspect="1" noChangeArrowheads="1" noTextEdit="1"/>
          </p:cNvSpPr>
          <p:nvPr>
            <p:ph type="sldImg"/>
          </p:nvPr>
        </p:nvSpPr>
        <p:spPr>
          <a:xfrm>
            <a:off x="817563" y="922338"/>
            <a:ext cx="5681662" cy="3197225"/>
          </a:xfrm>
          <a:ln/>
        </p:spPr>
      </p:sp>
      <p:sp>
        <p:nvSpPr>
          <p:cNvPr id="1377283" name="Rectangle 3">
            <a:extLst>
              <a:ext uri="{FF2B5EF4-FFF2-40B4-BE49-F238E27FC236}">
                <a16:creationId xmlns:a16="http://schemas.microsoft.com/office/drawing/2014/main" id="{B9E985B3-F1B4-BA8E-18C7-19B40969775D}"/>
              </a:ext>
            </a:extLst>
          </p:cNvPr>
          <p:cNvSpPr>
            <a:spLocks noGrp="1" noChangeArrowheads="1"/>
          </p:cNvSpPr>
          <p:nvPr>
            <p:ph type="body" idx="1"/>
          </p:nvPr>
        </p:nvSpPr>
        <p:spPr>
          <a:xfrm>
            <a:off x="976313" y="4559300"/>
            <a:ext cx="5362575" cy="4321175"/>
          </a:xfrm>
        </p:spPr>
        <p:txBody>
          <a:bodyPr lIns="86001" tIns="43000" rIns="86001" bIns="43000"/>
          <a:lstStyle/>
          <a:p>
            <a:r>
              <a:rPr lang="en-US" altLang="en-US"/>
              <a:t>So if we look at the computing spectrum today, each of the classes exist simultaneously.  In a room we can put 100s of teraflops and many petabytes of computing.  </a:t>
            </a:r>
          </a:p>
          <a:p>
            <a:endParaRPr lang="en-US" altLang="en-US"/>
          </a:p>
          <a:p>
            <a:r>
              <a:rPr lang="en-US" altLang="en-US"/>
              <a:t>Our productivity, document preparation, and personal information management fits in our pocket and a new class is emerging that will provide a means of streaming information to and from the physical world like we have never seen before.</a:t>
            </a:r>
          </a:p>
        </p:txBody>
      </p:sp>
    </p:spTree>
    <p:extLst>
      <p:ext uri="{BB962C8B-B14F-4D97-AF65-F5344CB8AC3E}">
        <p14:creationId xmlns:p14="http://schemas.microsoft.com/office/powerpoint/2010/main" val="117118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2024-01-22</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2024-01-22</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2024-01-22</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2024-01-22</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2024-01-22</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2024-01-22</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2024-01-22</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2024-01-22</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2024-01-22</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2024-01-22</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2024-01-22</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2024-01-22</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22.png"/><Relationship Id="rId21" Type="http://schemas.openxmlformats.org/officeDocument/2006/relationships/tags" Target="../tags/tag21.xml"/><Relationship Id="rId34" Type="http://schemas.openxmlformats.org/officeDocument/2006/relationships/notesSlide" Target="../notesSlides/notesSlide11.xml"/><Relationship Id="rId42" Type="http://schemas.openxmlformats.org/officeDocument/2006/relationships/image" Target="../media/image24.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image" Target="../media/image20.emf"/><Relationship Id="rId40" Type="http://schemas.openxmlformats.org/officeDocument/2006/relationships/image" Target="../media/image23.png"/><Relationship Id="rId45" Type="http://schemas.openxmlformats.org/officeDocument/2006/relationships/image" Target="../media/image26.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19.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image" Target="../media/image2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18.emf"/><Relationship Id="rId43" Type="http://schemas.microsoft.com/office/2007/relationships/hdphoto" Target="../media/hdphoto3.wdp"/><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2.xml"/><Relationship Id="rId38" Type="http://schemas.openxmlformats.org/officeDocument/2006/relationships/image" Target="../media/image21.jpeg"/><Relationship Id="rId20" Type="http://schemas.openxmlformats.org/officeDocument/2006/relationships/tags" Target="../tags/tag20.xml"/><Relationship Id="rId41"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eiserlab.github.io/embeddefsoftwa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hyperlink" Target="https://www.analog.com/media/en/technical-documentation/data-sheets/ADXL335.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analog.com/media/en/technical-documentation/data-sheets/adxl345.pdf"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ideo" Target="https://www.youtube.com/embed/cV2wT1gSMD4?feature=oembed" TargetMode="External"/><Relationship Id="rId4" Type="http://schemas.openxmlformats.org/officeDocument/2006/relationships/image" Target="../media/image95.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2AFC04-EEA4-4EAD-82B7-722B26FD681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814" r="-1" b="111"/>
          <a:stretch/>
        </p:blipFill>
        <p:spPr bwMode="auto">
          <a:xfrm>
            <a:off x="2707531" y="2784957"/>
            <a:ext cx="6720331" cy="28449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Fourth quarter of 2020. Arm shipped 4.4 billion Cortex-M processors</a:t>
            </a:r>
          </a:p>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3797204" y="5640001"/>
            <a:ext cx="5872883" cy="338554"/>
          </a:xfrm>
          <a:prstGeom prst="rect">
            <a:avLst/>
          </a:prstGeom>
          <a:noFill/>
        </p:spPr>
        <p:txBody>
          <a:bodyPr wrap="square" rtlCol="0">
            <a:spAutoFit/>
          </a:bodyPr>
          <a:lstStyle/>
          <a:p>
            <a:r>
              <a:rPr lang="en-US" sz="1600" dirty="0">
                <a:latin typeface="+mj-lt"/>
              </a:rPr>
              <a:t>ARM Press Release (Feb 11, 2021) reporting on Fourth Quarter 2020</a:t>
            </a: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10</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Trillion embedded devices will be deployed soon</a:t>
            </a:r>
          </a:p>
        </p:txBody>
      </p:sp>
      <p:sp>
        <p:nvSpPr>
          <p:cNvPr id="2" name="Footer Placeholder 1">
            <a:extLst>
              <a:ext uri="{FF2B5EF4-FFF2-40B4-BE49-F238E27FC236}">
                <a16:creationId xmlns:a16="http://schemas.microsoft.com/office/drawing/2014/main" id="{AFEB1118-67F5-4997-86D8-2AC2D91D6478}"/>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50720910"/>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D01D674-A4A3-A7EC-00D7-E27CF61E6E96}"/>
              </a:ext>
            </a:extLst>
          </p:cNvPr>
          <p:cNvSpPr>
            <a:spLocks noGrp="1"/>
          </p:cNvSpPr>
          <p:nvPr>
            <p:ph type="sldNum" sz="quarter" idx="12"/>
          </p:nvPr>
        </p:nvSpPr>
        <p:spPr/>
        <p:txBody>
          <a:bodyPr/>
          <a:lstStyle/>
          <a:p>
            <a:fld id="{E8F7EECE-A3DB-0246-BB75-1461264899BC}" type="slidenum">
              <a:rPr lang="en-US" altLang="en-US"/>
              <a:pPr/>
              <a:t>11</a:t>
            </a:fld>
            <a:endParaRPr lang="en-US" altLang="en-US"/>
          </a:p>
        </p:txBody>
      </p:sp>
      <p:sp>
        <p:nvSpPr>
          <p:cNvPr id="1376258" name="Rectangle 2">
            <a:extLst>
              <a:ext uri="{FF2B5EF4-FFF2-40B4-BE49-F238E27FC236}">
                <a16:creationId xmlns:a16="http://schemas.microsoft.com/office/drawing/2014/main" id="{DED4C226-3917-7BA6-7F14-2E0827A9F9E3}"/>
              </a:ext>
            </a:extLst>
          </p:cNvPr>
          <p:cNvSpPr>
            <a:spLocks noGrp="1" noChangeArrowheads="1"/>
          </p:cNvSpPr>
          <p:nvPr>
            <p:ph type="title"/>
          </p:nvPr>
        </p:nvSpPr>
        <p:spPr>
          <a:xfrm>
            <a:off x="476251" y="365125"/>
            <a:ext cx="10877549" cy="1325563"/>
          </a:xfrm>
        </p:spPr>
        <p:txBody>
          <a:bodyPr>
            <a:normAutofit/>
          </a:bodyPr>
          <a:lstStyle/>
          <a:p>
            <a:r>
              <a:rPr lang="en-US" altLang="en-US" sz="4000" dirty="0">
                <a:latin typeface="+mn-lt"/>
              </a:rPr>
              <a:t>IC transistor count doubles every two years</a:t>
            </a:r>
          </a:p>
        </p:txBody>
      </p:sp>
      <p:pic>
        <p:nvPicPr>
          <p:cNvPr id="1376265" name="Picture 9">
            <a:extLst>
              <a:ext uri="{FF2B5EF4-FFF2-40B4-BE49-F238E27FC236}">
                <a16:creationId xmlns:a16="http://schemas.microsoft.com/office/drawing/2014/main" id="{B149DA5E-99E1-AA9C-C667-6A732F23F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82" y="1841092"/>
            <a:ext cx="6119813"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6266" name="Picture 10">
            <a:extLst>
              <a:ext uri="{FF2B5EF4-FFF2-40B4-BE49-F238E27FC236}">
                <a16:creationId xmlns:a16="http://schemas.microsoft.com/office/drawing/2014/main" id="{1DEF99D6-7AD4-DC38-82C4-0B74D2F04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23" t="35857" r="38048" b="12064"/>
          <a:stretch>
            <a:fillRect/>
          </a:stretch>
        </p:blipFill>
        <p:spPr bwMode="auto">
          <a:xfrm>
            <a:off x="7604125" y="1588271"/>
            <a:ext cx="374967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6268" name="Text Box 12">
            <a:extLst>
              <a:ext uri="{FF2B5EF4-FFF2-40B4-BE49-F238E27FC236}">
                <a16:creationId xmlns:a16="http://schemas.microsoft.com/office/drawing/2014/main" id="{CEDD76EA-EF26-FC98-5D45-78B418C5755D}"/>
              </a:ext>
            </a:extLst>
          </p:cNvPr>
          <p:cNvSpPr txBox="1">
            <a:spLocks noChangeArrowheads="1"/>
          </p:cNvSpPr>
          <p:nvPr/>
        </p:nvSpPr>
        <p:spPr bwMode="auto">
          <a:xfrm>
            <a:off x="8493374" y="5799523"/>
            <a:ext cx="20129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dirty="0">
                <a:solidFill>
                  <a:srgbClr val="000066"/>
                </a:solidFill>
                <a:latin typeface="Arial" panose="020B0604020202020204" pitchFamily="34" charset="0"/>
              </a:rPr>
              <a:t>Photo Credit: Intel</a:t>
            </a:r>
          </a:p>
        </p:txBody>
      </p:sp>
    </p:spTree>
    <p:extLst>
      <p:ext uri="{BB962C8B-B14F-4D97-AF65-F5344CB8AC3E}">
        <p14:creationId xmlns:p14="http://schemas.microsoft.com/office/powerpoint/2010/main" val="30073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t>Computation is becoming energy inexpensive</a:t>
            </a:r>
          </a:p>
        </p:txBody>
      </p:sp>
      <p:sp>
        <p:nvSpPr>
          <p:cNvPr id="3" name="Content Placeholder 2"/>
          <p:cNvSpPr>
            <a:spLocks noGrp="1"/>
          </p:cNvSpPr>
          <p:nvPr>
            <p:ph idx="1"/>
          </p:nvPr>
        </p:nvSpPr>
        <p:spPr>
          <a:xfrm>
            <a:off x="883276" y="1577754"/>
            <a:ext cx="11187023" cy="2277463"/>
          </a:xfrm>
        </p:spPr>
        <p:txBody>
          <a:bodyPr>
            <a:noAutofit/>
          </a:bodyPr>
          <a:lstStyle/>
          <a:p>
            <a:r>
              <a:rPr lang="en-US" dirty="0">
                <a:latin typeface="+mj-lt"/>
              </a:rPr>
              <a:t>Today, computation is at least an order</a:t>
            </a:r>
            <a:r>
              <a:rPr lang="en-US" b="1" dirty="0">
                <a:latin typeface="+mj-lt"/>
              </a:rPr>
              <a:t> </a:t>
            </a:r>
            <a:r>
              <a:rPr lang="en-US" dirty="0">
                <a:latin typeface="+mj-lt"/>
              </a:rPr>
              <a:t>of</a:t>
            </a:r>
            <a:r>
              <a:rPr lang="en-US" b="1" dirty="0">
                <a:latin typeface="+mj-lt"/>
              </a:rPr>
              <a:t> </a:t>
            </a:r>
            <a:r>
              <a:rPr lang="en-US" dirty="0">
                <a:latin typeface="+mj-lt"/>
              </a:rPr>
              <a:t>magnitude more energy expensive than performing a sensing operation</a:t>
            </a:r>
          </a:p>
          <a:p>
            <a:r>
              <a:rPr lang="en-US" dirty="0">
                <a:latin typeface="+mj-lt"/>
              </a:rPr>
              <a:t>Digital components are becoming energy efficient (Moore’s law)</a:t>
            </a:r>
          </a:p>
          <a:p>
            <a:r>
              <a:rPr lang="en-US" dirty="0">
                <a:latin typeface="+mj-lt"/>
              </a:rPr>
              <a:t>We can expect power consumption  for computation  to match sensing</a:t>
            </a:r>
          </a:p>
        </p:txBody>
      </p:sp>
      <p:pic>
        <p:nvPicPr>
          <p:cNvPr id="22" name="Picture 21">
            <a:extLst>
              <a:ext uri="{FF2B5EF4-FFF2-40B4-BE49-F238E27FC236}">
                <a16:creationId xmlns:a16="http://schemas.microsoft.com/office/drawing/2014/main" id="{E826AF12-EF50-41C5-AC6D-FF61E94111BF}"/>
              </a:ext>
            </a:extLst>
          </p:cNvPr>
          <p:cNvPicPr>
            <a:picLocks noChangeAspect="1"/>
          </p:cNvPicPr>
          <p:nvPr/>
        </p:nvPicPr>
        <p:blipFill>
          <a:blip r:embed="rId3"/>
          <a:stretch>
            <a:fillRect/>
          </a:stretch>
        </p:blipFill>
        <p:spPr>
          <a:xfrm>
            <a:off x="8837796" y="3942361"/>
            <a:ext cx="2128542" cy="2128542"/>
          </a:xfrm>
          <a:prstGeom prst="rect">
            <a:avLst/>
          </a:prstGeom>
        </p:spPr>
      </p:pic>
      <p:sp>
        <p:nvSpPr>
          <p:cNvPr id="23" name="TextBox 22">
            <a:extLst>
              <a:ext uri="{FF2B5EF4-FFF2-40B4-BE49-F238E27FC236}">
                <a16:creationId xmlns:a16="http://schemas.microsoft.com/office/drawing/2014/main" id="{C8221BC1-934B-4925-A8D3-F429FC476E4E}"/>
              </a:ext>
            </a:extLst>
          </p:cNvPr>
          <p:cNvSpPr txBox="1"/>
          <p:nvPr/>
        </p:nvSpPr>
        <p:spPr>
          <a:xfrm>
            <a:off x="8837796" y="5843509"/>
            <a:ext cx="2401038" cy="338554"/>
          </a:xfrm>
          <a:prstGeom prst="rect">
            <a:avLst/>
          </a:prstGeom>
          <a:noFill/>
        </p:spPr>
        <p:txBody>
          <a:bodyPr wrap="square" rtlCol="0">
            <a:spAutoFit/>
          </a:bodyPr>
          <a:lstStyle/>
          <a:p>
            <a:pPr algn="ctr"/>
            <a:r>
              <a:rPr lang="en-US" sz="1600" dirty="0" err="1">
                <a:latin typeface="+mj-lt"/>
              </a:rPr>
              <a:t>Ambiq</a:t>
            </a:r>
            <a:r>
              <a:rPr lang="en-US" sz="1600" dirty="0">
                <a:latin typeface="+mj-lt"/>
              </a:rPr>
              <a:t> Apollo3</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12</a:t>
            </a:fld>
            <a:endParaRPr lang="sv-SE" dirty="0"/>
          </a:p>
        </p:txBody>
      </p:sp>
      <p:pic>
        <p:nvPicPr>
          <p:cNvPr id="11" name="table">
            <a:extLst>
              <a:ext uri="{FF2B5EF4-FFF2-40B4-BE49-F238E27FC236}">
                <a16:creationId xmlns:a16="http://schemas.microsoft.com/office/drawing/2014/main" id="{C8A92E82-ADE7-4E7C-A00F-91EA8FBCC9B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263571" y="3805084"/>
            <a:ext cx="6669551" cy="2551266"/>
          </a:xfrm>
          <a:prstGeom prst="rect">
            <a:avLst/>
          </a:prstGeom>
        </p:spPr>
      </p:pic>
      <p:sp>
        <p:nvSpPr>
          <p:cNvPr id="9" name="Footer Placeholder 1">
            <a:extLst>
              <a:ext uri="{FF2B5EF4-FFF2-40B4-BE49-F238E27FC236}">
                <a16:creationId xmlns:a16="http://schemas.microsoft.com/office/drawing/2014/main" id="{E41FFF2D-2169-87EA-7289-2B0563BE36D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20278107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9E0D78-41C6-F444-63A4-1F1C60252C3A}"/>
              </a:ext>
            </a:extLst>
          </p:cNvPr>
          <p:cNvSpPr>
            <a:spLocks noGrp="1"/>
          </p:cNvSpPr>
          <p:nvPr>
            <p:ph type="sldNum" sz="quarter" idx="12"/>
          </p:nvPr>
        </p:nvSpPr>
        <p:spPr/>
        <p:txBody>
          <a:bodyPr/>
          <a:lstStyle/>
          <a:p>
            <a:fld id="{3FE1E223-009C-8541-9703-DF302547CF48}" type="slidenum">
              <a:rPr lang="en-US" altLang="en-US"/>
              <a:pPr/>
              <a:t>13</a:t>
            </a:fld>
            <a:endParaRPr lang="en-US" altLang="en-US"/>
          </a:p>
        </p:txBody>
      </p:sp>
      <p:sp>
        <p:nvSpPr>
          <p:cNvPr id="1388546" name="Rectangle 2">
            <a:extLst>
              <a:ext uri="{FF2B5EF4-FFF2-40B4-BE49-F238E27FC236}">
                <a16:creationId xmlns:a16="http://schemas.microsoft.com/office/drawing/2014/main" id="{A0A43627-5E6A-F70D-0ACC-D79EE20BAACA}"/>
              </a:ext>
            </a:extLst>
          </p:cNvPr>
          <p:cNvSpPr>
            <a:spLocks noGrp="1" noChangeArrowheads="1"/>
          </p:cNvSpPr>
          <p:nvPr>
            <p:ph type="title"/>
          </p:nvPr>
        </p:nvSpPr>
        <p:spPr>
          <a:xfrm>
            <a:off x="621814" y="94058"/>
            <a:ext cx="11827379" cy="929481"/>
          </a:xfrm>
        </p:spPr>
        <p:txBody>
          <a:bodyPr>
            <a:normAutofit fontScale="90000"/>
          </a:bodyPr>
          <a:lstStyle/>
          <a:p>
            <a:r>
              <a:rPr lang="en-US" altLang="en-US" dirty="0">
                <a:latin typeface="+mn-lt"/>
              </a:rPr>
              <a:t>MEMS Accelerometers: Rapidly falling price and power</a:t>
            </a:r>
          </a:p>
        </p:txBody>
      </p:sp>
      <p:pic>
        <p:nvPicPr>
          <p:cNvPr id="1388547" name="Picture 3">
            <a:extLst>
              <a:ext uri="{FF2B5EF4-FFF2-40B4-BE49-F238E27FC236}">
                <a16:creationId xmlns:a16="http://schemas.microsoft.com/office/drawing/2014/main" id="{D0EB0DFD-2E3E-E612-DDDE-B0743593B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26" y="3300413"/>
            <a:ext cx="1897063"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49" name="Picture 5">
            <a:extLst>
              <a:ext uri="{FF2B5EF4-FFF2-40B4-BE49-F238E27FC236}">
                <a16:creationId xmlns:a16="http://schemas.microsoft.com/office/drawing/2014/main" id="{4521A66C-DC14-8730-A4C6-7E761C7AC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638" y="1493839"/>
            <a:ext cx="2252662"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0" name="Text Box 6">
            <a:extLst>
              <a:ext uri="{FF2B5EF4-FFF2-40B4-BE49-F238E27FC236}">
                <a16:creationId xmlns:a16="http://schemas.microsoft.com/office/drawing/2014/main" id="{0DF14D6F-1E33-E862-CB82-D635E984217D}"/>
              </a:ext>
            </a:extLst>
          </p:cNvPr>
          <p:cNvSpPr txBox="1">
            <a:spLocks noChangeArrowheads="1"/>
          </p:cNvSpPr>
          <p:nvPr/>
        </p:nvSpPr>
        <p:spPr bwMode="auto">
          <a:xfrm>
            <a:off x="4881564" y="4581525"/>
            <a:ext cx="2255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[Analog Devices, 2009]</a:t>
            </a:r>
          </a:p>
        </p:txBody>
      </p:sp>
      <p:sp>
        <p:nvSpPr>
          <p:cNvPr id="1388551" name="Text Box 7">
            <a:extLst>
              <a:ext uri="{FF2B5EF4-FFF2-40B4-BE49-F238E27FC236}">
                <a16:creationId xmlns:a16="http://schemas.microsoft.com/office/drawing/2014/main" id="{2BCAF28F-CC85-F025-1E27-602D93E01787}"/>
              </a:ext>
            </a:extLst>
          </p:cNvPr>
          <p:cNvSpPr txBox="1">
            <a:spLocks noChangeArrowheads="1"/>
          </p:cNvSpPr>
          <p:nvPr/>
        </p:nvSpPr>
        <p:spPr bwMode="auto">
          <a:xfrm>
            <a:off x="6172200" y="4352925"/>
            <a:ext cx="965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ADXL345</a:t>
            </a:r>
          </a:p>
        </p:txBody>
      </p:sp>
      <p:pic>
        <p:nvPicPr>
          <p:cNvPr id="1388552" name="Picture 8">
            <a:extLst>
              <a:ext uri="{FF2B5EF4-FFF2-40B4-BE49-F238E27FC236}">
                <a16:creationId xmlns:a16="http://schemas.microsoft.com/office/drawing/2014/main" id="{A5733DEB-865C-11D9-A50E-CD707BB7B8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9164" y="1985964"/>
            <a:ext cx="2732087" cy="2732087"/>
          </a:xfrm>
          <a:prstGeom prst="rect">
            <a:avLst/>
          </a:prstGeom>
          <a:noFill/>
          <a:extLst>
            <a:ext uri="{909E8E84-426E-40DD-AFC4-6F175D3DCCD1}">
              <a14:hiddenFill xmlns:a14="http://schemas.microsoft.com/office/drawing/2010/main">
                <a:solidFill>
                  <a:srgbClr val="FFFFFF"/>
                </a:solidFill>
              </a14:hiddenFill>
            </a:ext>
          </a:extLst>
        </p:spPr>
      </p:pic>
      <p:pic>
        <p:nvPicPr>
          <p:cNvPr id="1388553" name="Picture 9">
            <a:extLst>
              <a:ext uri="{FF2B5EF4-FFF2-40B4-BE49-F238E27FC236}">
                <a16:creationId xmlns:a16="http://schemas.microsoft.com/office/drawing/2014/main" id="{0C5DD852-1257-3E66-ED9E-850395746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263" y="4643439"/>
            <a:ext cx="2278062"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4" name="Text Box 10">
            <a:extLst>
              <a:ext uri="{FF2B5EF4-FFF2-40B4-BE49-F238E27FC236}">
                <a16:creationId xmlns:a16="http://schemas.microsoft.com/office/drawing/2014/main" id="{5B8879AD-3B07-4B7B-0AFA-549E3FAE9146}"/>
              </a:ext>
            </a:extLst>
          </p:cNvPr>
          <p:cNvSpPr txBox="1">
            <a:spLocks noChangeArrowheads="1"/>
          </p:cNvSpPr>
          <p:nvPr/>
        </p:nvSpPr>
        <p:spPr bwMode="auto">
          <a:xfrm>
            <a:off x="7651750" y="6240464"/>
            <a:ext cx="2770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10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10 Hz @ 6 bits</a:t>
            </a:r>
          </a:p>
        </p:txBody>
      </p:sp>
      <p:sp>
        <p:nvSpPr>
          <p:cNvPr id="1388561" name="Text Box 17">
            <a:extLst>
              <a:ext uri="{FF2B5EF4-FFF2-40B4-BE49-F238E27FC236}">
                <a16:creationId xmlns:a16="http://schemas.microsoft.com/office/drawing/2014/main" id="{D569FAC5-DEE1-18D7-4A82-E93DF8824534}"/>
              </a:ext>
            </a:extLst>
          </p:cNvPr>
          <p:cNvSpPr txBox="1">
            <a:spLocks noChangeArrowheads="1"/>
          </p:cNvSpPr>
          <p:nvPr/>
        </p:nvSpPr>
        <p:spPr bwMode="auto">
          <a:xfrm>
            <a:off x="7007226" y="3108326"/>
            <a:ext cx="1795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25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25 Hz</a:t>
            </a:r>
          </a:p>
        </p:txBody>
      </p:sp>
      <p:sp>
        <p:nvSpPr>
          <p:cNvPr id="1388563" name="Text Box 19">
            <a:extLst>
              <a:ext uri="{FF2B5EF4-FFF2-40B4-BE49-F238E27FC236}">
                <a16:creationId xmlns:a16="http://schemas.microsoft.com/office/drawing/2014/main" id="{5D681EA7-50F6-EC13-468A-3155BF0C1446}"/>
              </a:ext>
            </a:extLst>
          </p:cNvPr>
          <p:cNvSpPr txBox="1">
            <a:spLocks noChangeArrowheads="1"/>
          </p:cNvSpPr>
          <p:nvPr/>
        </p:nvSpPr>
        <p:spPr bwMode="auto">
          <a:xfrm rot="2040485">
            <a:off x="5489576" y="2894013"/>
            <a:ext cx="88741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Price</a:t>
            </a:r>
          </a:p>
          <a:p>
            <a:pPr algn="ctr"/>
            <a:endParaRPr lang="en-US" altLang="en-US" sz="900">
              <a:solidFill>
                <a:srgbClr val="CC0000"/>
              </a:solidFill>
              <a:latin typeface="Trebuchet MS" panose="020B0703020202090204" pitchFamily="34" charset="0"/>
            </a:endParaRPr>
          </a:p>
          <a:p>
            <a:pPr algn="ctr"/>
            <a:r>
              <a:rPr lang="en-US" altLang="en-US" sz="2000">
                <a:solidFill>
                  <a:srgbClr val="CC0000"/>
                </a:solidFill>
                <a:latin typeface="Trebuchet MS" panose="020B0703020202090204" pitchFamily="34" charset="0"/>
              </a:rPr>
              <a:t>Power</a:t>
            </a:r>
          </a:p>
        </p:txBody>
      </p:sp>
      <p:sp>
        <p:nvSpPr>
          <p:cNvPr id="1388564" name="Text Box 20">
            <a:extLst>
              <a:ext uri="{FF2B5EF4-FFF2-40B4-BE49-F238E27FC236}">
                <a16:creationId xmlns:a16="http://schemas.microsoft.com/office/drawing/2014/main" id="{2628592B-4239-C74C-49E9-80FF9801E3F6}"/>
              </a:ext>
            </a:extLst>
          </p:cNvPr>
          <p:cNvSpPr txBox="1">
            <a:spLocks noChangeArrowheads="1"/>
          </p:cNvSpPr>
          <p:nvPr/>
        </p:nvSpPr>
        <p:spPr bwMode="auto">
          <a:xfrm>
            <a:off x="7186614" y="6507163"/>
            <a:ext cx="3235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latin typeface="Trebuchet MS" panose="020B0703020202090204" pitchFamily="34" charset="0"/>
              </a:rPr>
              <a:t>[ST Microelectronics, annc. 2009]</a:t>
            </a:r>
          </a:p>
        </p:txBody>
      </p:sp>
      <p:pic>
        <p:nvPicPr>
          <p:cNvPr id="1388565" name="Picture 21">
            <a:extLst>
              <a:ext uri="{FF2B5EF4-FFF2-40B4-BE49-F238E27FC236}">
                <a16:creationId xmlns:a16="http://schemas.microsoft.com/office/drawing/2014/main" id="{86C6BB00-D4FB-1B55-9AC4-A403BDF12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1288" y="849313"/>
            <a:ext cx="1460500"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66" name="Line 22">
            <a:extLst>
              <a:ext uri="{FF2B5EF4-FFF2-40B4-BE49-F238E27FC236}">
                <a16:creationId xmlns:a16="http://schemas.microsoft.com/office/drawing/2014/main" id="{9E72591C-3DAC-C76F-2D6D-E062F68D690B}"/>
              </a:ext>
            </a:extLst>
          </p:cNvPr>
          <p:cNvSpPr>
            <a:spLocks noChangeShapeType="1"/>
          </p:cNvSpPr>
          <p:nvPr/>
        </p:nvSpPr>
        <p:spPr bwMode="auto">
          <a:xfrm>
            <a:off x="3363914" y="1608139"/>
            <a:ext cx="5438775" cy="3641725"/>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8567" name="Text Box 23">
            <a:extLst>
              <a:ext uri="{FF2B5EF4-FFF2-40B4-BE49-F238E27FC236}">
                <a16:creationId xmlns:a16="http://schemas.microsoft.com/office/drawing/2014/main" id="{635BD2D5-E41A-BAB5-E6CE-3335A949A713}"/>
              </a:ext>
            </a:extLst>
          </p:cNvPr>
          <p:cNvSpPr txBox="1">
            <a:spLocks noChangeArrowheads="1"/>
          </p:cNvSpPr>
          <p:nvPr/>
        </p:nvSpPr>
        <p:spPr bwMode="auto">
          <a:xfrm>
            <a:off x="2927350" y="2443164"/>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O(mA)</a:t>
            </a:r>
          </a:p>
        </p:txBody>
      </p:sp>
      <p:pic>
        <p:nvPicPr>
          <p:cNvPr id="1388570" name="Picture 26">
            <a:extLst>
              <a:ext uri="{FF2B5EF4-FFF2-40B4-BE49-F238E27FC236}">
                <a16:creationId xmlns:a16="http://schemas.microsoft.com/office/drawing/2014/main" id="{7C2E50F8-E12B-0EA6-4E9B-073ED42B8E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676" y="3743325"/>
            <a:ext cx="1414463"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1" name="Picture 27">
            <a:extLst>
              <a:ext uri="{FF2B5EF4-FFF2-40B4-BE49-F238E27FC236}">
                <a16:creationId xmlns:a16="http://schemas.microsoft.com/office/drawing/2014/main" id="{37AB47DF-AFF6-FC9F-B52F-D7BBA2F50030}"/>
              </a:ext>
            </a:extLst>
          </p:cNvPr>
          <p:cNvPicPr>
            <a:picLocks noChangeAspect="1" noChangeArrowheads="1"/>
          </p:cNvPicPr>
          <p:nvPr/>
        </p:nvPicPr>
        <p:blipFill>
          <a:blip r:embed="rId8">
            <a:clrChange>
              <a:clrFrom>
                <a:srgbClr val="0000FF"/>
              </a:clrFrom>
              <a:clrTo>
                <a:srgbClr val="0000FF">
                  <a:alpha val="0"/>
                </a:srgbClr>
              </a:clrTo>
            </a:clrChange>
            <a:extLst>
              <a:ext uri="{28A0092B-C50C-407E-A947-70E740481C1C}">
                <a14:useLocalDpi xmlns:a14="http://schemas.microsoft.com/office/drawing/2010/main" val="0"/>
              </a:ext>
            </a:extLst>
          </a:blip>
          <a:srcRect l="52477" t="3793" r="15475" b="51428"/>
          <a:stretch>
            <a:fillRect/>
          </a:stretch>
        </p:blipFill>
        <p:spPr bwMode="auto">
          <a:xfrm>
            <a:off x="3149600" y="4352925"/>
            <a:ext cx="1303338"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2" name="Picture 28">
            <a:extLst>
              <a:ext uri="{FF2B5EF4-FFF2-40B4-BE49-F238E27FC236}">
                <a16:creationId xmlns:a16="http://schemas.microsoft.com/office/drawing/2014/main" id="{DB87665B-1FFB-C8A3-0A77-BE84B69E7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2738" y="5326063"/>
            <a:ext cx="123190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2130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35" cstate="hqprint">
            <a:extLst>
              <a:ext uri="{28A0092B-C50C-407E-A947-70E740481C1C}">
                <a14:useLocalDpi xmlns:a14="http://schemas.microsoft.com/office/drawing/2010/main"/>
              </a:ext>
            </a:extLst>
          </a:blip>
          <a:srcRect/>
          <a:stretch>
            <a:fillRect/>
          </a:stretch>
        </p:blipFill>
        <p:spPr bwMode="auto">
          <a:xfrm>
            <a:off x="332648" y="993572"/>
            <a:ext cx="8105292" cy="6208152"/>
          </a:xfrm>
          <a:prstGeom prst="rect">
            <a:avLst/>
          </a:prstGeom>
          <a:noFill/>
          <a:ln w="9525">
            <a:noFill/>
            <a:miter lim="800000"/>
            <a:headEnd/>
            <a:tailEnd/>
          </a:ln>
        </p:spPr>
      </p:pic>
      <p:cxnSp>
        <p:nvCxnSpPr>
          <p:cNvPr id="61" name="Straight Connector 60">
            <a:extLst>
              <a:ext uri="{FF2B5EF4-FFF2-40B4-BE49-F238E27FC236}">
                <a16:creationId xmlns:a16="http://schemas.microsoft.com/office/drawing/2014/main" id="{32AAE43F-993C-7F4A-8AD9-DF0CE0D3D579}"/>
              </a:ext>
            </a:extLst>
          </p:cNvPr>
          <p:cNvCxnSpPr>
            <a:cxnSpLocks/>
          </p:cNvCxnSpPr>
          <p:nvPr/>
        </p:nvCxnSpPr>
        <p:spPr>
          <a:xfrm flipV="1">
            <a:off x="7399434" y="3680297"/>
            <a:ext cx="1280197" cy="23213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a:xfrm>
            <a:off x="778536" y="43702"/>
            <a:ext cx="11113293" cy="1325563"/>
          </a:xfrm>
        </p:spPr>
        <p:txBody>
          <a:bodyPr>
            <a:normAutofit/>
          </a:bodyPr>
          <a:lstStyle/>
          <a:p>
            <a:r>
              <a:rPr lang="en-US" sz="4000" dirty="0">
                <a:latin typeface="+mn-lt"/>
              </a:rPr>
              <a:t>Trillion embedded devices will be deployed soon</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8610600" y="6083301"/>
            <a:ext cx="2743200" cy="365125"/>
          </a:xfrm>
        </p:spPr>
        <p:txBody>
          <a:bodyPr/>
          <a:lstStyle/>
          <a:p>
            <a:fld id="{434A358D-2637-E146-A3BD-05BD470B507B}" type="slidenum">
              <a:rPr lang="en-US" smtClean="0"/>
              <a:t>14</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36" cstate="hqprint">
            <a:extLst>
              <a:ext uri="{28A0092B-C50C-407E-A947-70E740481C1C}">
                <a14:useLocalDpi xmlns:a14="http://schemas.microsoft.com/office/drawing/2010/main"/>
              </a:ext>
            </a:extLst>
          </a:blip>
          <a:srcRect/>
          <a:stretch>
            <a:fillRect/>
          </a:stretch>
        </p:blipFill>
        <p:spPr bwMode="auto">
          <a:xfrm>
            <a:off x="1996375" y="3249284"/>
            <a:ext cx="1346453" cy="1154524"/>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p:nvPr>
            <p:custDataLst>
              <p:tags r:id="rId3"/>
            </p:custDataLst>
          </p:nvPr>
        </p:nvCxnSpPr>
        <p:spPr bwMode="auto">
          <a:xfrm flipV="1">
            <a:off x="2138107" y="1905784"/>
            <a:ext cx="425196"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p:nvPr>
            <p:custDataLst>
              <p:tags r:id="rId4"/>
            </p:custDataLst>
          </p:nvPr>
        </p:nvCxnSpPr>
        <p:spPr bwMode="auto">
          <a:xfrm rot="5400000" flipH="1" flipV="1">
            <a:off x="2421570" y="2968773"/>
            <a:ext cx="708660"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p:nvPr>
            <p:custDataLst>
              <p:tags r:id="rId5"/>
            </p:custDataLst>
          </p:nvPr>
        </p:nvCxnSpPr>
        <p:spPr bwMode="auto">
          <a:xfrm flipV="1">
            <a:off x="3626291" y="2968773"/>
            <a:ext cx="496061" cy="35432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p:nvPr>
            <p:custDataLst>
              <p:tags r:id="rId6"/>
            </p:custDataLst>
          </p:nvPr>
        </p:nvCxnSpPr>
        <p:spPr bwMode="auto">
          <a:xfrm rot="5400000" flipH="1" flipV="1">
            <a:off x="4016054" y="4067194"/>
            <a:ext cx="42519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p:nvPr>
            <p:custDataLst>
              <p:tags r:id="rId7"/>
            </p:custDataLst>
          </p:nvPr>
        </p:nvCxnSpPr>
        <p:spPr bwMode="auto">
          <a:xfrm rot="5400000" flipH="1" flipV="1">
            <a:off x="5610538" y="5165617"/>
            <a:ext cx="212597"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a:endCxn id="36" idx="2"/>
          </p:cNvCxnSpPr>
          <p:nvPr>
            <p:custDataLst>
              <p:tags r:id="rId8"/>
            </p:custDataLst>
          </p:nvPr>
        </p:nvCxnSpPr>
        <p:spPr bwMode="auto">
          <a:xfrm flipV="1">
            <a:off x="6705057" y="4982139"/>
            <a:ext cx="550561" cy="83585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D206E4-9EA9-F84E-B531-ABA22EE59FF2}"/>
              </a:ext>
            </a:extLst>
          </p:cNvPr>
          <p:cNvSpPr txBox="1"/>
          <p:nvPr>
            <p:custDataLst>
              <p:tags r:id="rId9"/>
            </p:custDataLst>
          </p:nvPr>
        </p:nvSpPr>
        <p:spPr bwMode="auto">
          <a:xfrm>
            <a:off x="3531063" y="1362517"/>
            <a:ext cx="217470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Enterprise</a:t>
            </a:r>
          </a:p>
        </p:txBody>
      </p:sp>
      <p:sp>
        <p:nvSpPr>
          <p:cNvPr id="22" name="TextBox 21">
            <a:extLst>
              <a:ext uri="{FF2B5EF4-FFF2-40B4-BE49-F238E27FC236}">
                <a16:creationId xmlns:a16="http://schemas.microsoft.com/office/drawing/2014/main" id="{8A094C88-04A0-6B43-B55B-6F8817E3E827}"/>
              </a:ext>
            </a:extLst>
          </p:cNvPr>
          <p:cNvSpPr txBox="1"/>
          <p:nvPr>
            <p:custDataLst>
              <p:tags r:id="rId10"/>
            </p:custDataLst>
          </p:nvPr>
        </p:nvSpPr>
        <p:spPr bwMode="auto">
          <a:xfrm>
            <a:off x="1737845" y="4833564"/>
            <a:ext cx="1771648"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Company</a:t>
            </a:r>
          </a:p>
        </p:txBody>
      </p:sp>
      <p:sp>
        <p:nvSpPr>
          <p:cNvPr id="23" name="TextBox 22">
            <a:extLst>
              <a:ext uri="{FF2B5EF4-FFF2-40B4-BE49-F238E27FC236}">
                <a16:creationId xmlns:a16="http://schemas.microsoft.com/office/drawing/2014/main" id="{AC56D487-AF77-B641-B46A-08BF7F13C62F}"/>
              </a:ext>
            </a:extLst>
          </p:cNvPr>
          <p:cNvSpPr txBox="1"/>
          <p:nvPr>
            <p:custDataLst>
              <p:tags r:id="rId11"/>
            </p:custDataLst>
          </p:nvPr>
        </p:nvSpPr>
        <p:spPr bwMode="auto">
          <a:xfrm>
            <a:off x="4618208" y="3425481"/>
            <a:ext cx="226948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Professional</a:t>
            </a:r>
          </a:p>
        </p:txBody>
      </p:sp>
      <p:sp>
        <p:nvSpPr>
          <p:cNvPr id="24" name="TextBox 23">
            <a:extLst>
              <a:ext uri="{FF2B5EF4-FFF2-40B4-BE49-F238E27FC236}">
                <a16:creationId xmlns:a16="http://schemas.microsoft.com/office/drawing/2014/main" id="{F24136E6-B2CE-B845-A82C-D9405C09D308}"/>
              </a:ext>
            </a:extLst>
          </p:cNvPr>
          <p:cNvSpPr txBox="1"/>
          <p:nvPr>
            <p:custDataLst>
              <p:tags r:id="rId12"/>
            </p:custDataLst>
          </p:nvPr>
        </p:nvSpPr>
        <p:spPr bwMode="auto">
          <a:xfrm>
            <a:off x="4453121" y="581799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person</a:t>
            </a:r>
          </a:p>
        </p:txBody>
      </p:sp>
      <p:sp>
        <p:nvSpPr>
          <p:cNvPr id="26" name="TextBox 25">
            <a:extLst>
              <a:ext uri="{FF2B5EF4-FFF2-40B4-BE49-F238E27FC236}">
                <a16:creationId xmlns:a16="http://schemas.microsoft.com/office/drawing/2014/main" id="{1AA32F0D-B130-ED4C-BB19-9EAACE4E4611}"/>
              </a:ext>
            </a:extLst>
          </p:cNvPr>
          <p:cNvSpPr txBox="1"/>
          <p:nvPr>
            <p:custDataLst>
              <p:tags r:id="rId13"/>
            </p:custDataLst>
          </p:nvPr>
        </p:nvSpPr>
        <p:spPr bwMode="auto">
          <a:xfrm>
            <a:off x="3070231" y="545367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Family</a:t>
            </a:r>
          </a:p>
        </p:txBody>
      </p:sp>
      <p:sp>
        <p:nvSpPr>
          <p:cNvPr id="27" name="TextBox 26">
            <a:extLst>
              <a:ext uri="{FF2B5EF4-FFF2-40B4-BE49-F238E27FC236}">
                <a16:creationId xmlns:a16="http://schemas.microsoft.com/office/drawing/2014/main" id="{72E20538-7950-4A47-AE52-D865FE5B7ADF}"/>
              </a:ext>
            </a:extLst>
          </p:cNvPr>
          <p:cNvSpPr txBox="1"/>
          <p:nvPr>
            <p:custDataLst>
              <p:tags r:id="rId14"/>
            </p:custDataLst>
          </p:nvPr>
        </p:nvSpPr>
        <p:spPr bwMode="auto">
          <a:xfrm>
            <a:off x="4529304" y="2309962"/>
            <a:ext cx="1838485"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Engineer</a:t>
            </a:r>
          </a:p>
        </p:txBody>
      </p:sp>
      <p:cxnSp>
        <p:nvCxnSpPr>
          <p:cNvPr id="30" name="Straight Connector 29">
            <a:extLst>
              <a:ext uri="{FF2B5EF4-FFF2-40B4-BE49-F238E27FC236}">
                <a16:creationId xmlns:a16="http://schemas.microsoft.com/office/drawing/2014/main" id="{303FC2BC-8AD1-A142-BA84-3414042CEE01}"/>
              </a:ext>
            </a:extLst>
          </p:cNvPr>
          <p:cNvCxnSpPr/>
          <p:nvPr>
            <p:custDataLst>
              <p:tags r:id="rId15"/>
            </p:custDataLst>
          </p:nvPr>
        </p:nvCxnSpPr>
        <p:spPr bwMode="auto">
          <a:xfrm flipV="1">
            <a:off x="5105617" y="4315225"/>
            <a:ext cx="22145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6"/>
            </p:custDataLst>
          </p:nvPr>
        </p:nvPicPr>
        <p:blipFill>
          <a:blip r:embed="rId37"/>
          <a:srcRect/>
          <a:stretch>
            <a:fillRect/>
          </a:stretch>
        </p:blipFill>
        <p:spPr bwMode="auto">
          <a:xfrm>
            <a:off x="3995384" y="2041610"/>
            <a:ext cx="583168" cy="109104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7"/>
            </p:custDataLst>
          </p:nvPr>
        </p:nvPicPr>
        <p:blipFill>
          <a:blip r:embed="rId38" cstate="hqprint">
            <a:extLst>
              <a:ext uri="{28A0092B-C50C-407E-A947-70E740481C1C}">
                <a14:useLocalDpi xmlns:a14="http://schemas.microsoft.com/office/drawing/2010/main"/>
              </a:ext>
            </a:extLst>
          </a:blip>
          <a:srcRect/>
          <a:stretch>
            <a:fillRect/>
          </a:stretch>
        </p:blipFill>
        <p:spPr bwMode="auto">
          <a:xfrm>
            <a:off x="2479615" y="1161148"/>
            <a:ext cx="1216069" cy="91871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8"/>
            </p:custDataLst>
          </p:nvPr>
        </p:nvPicPr>
        <p:blipFill>
          <a:blip r:embed="rId39"/>
          <a:srcRect/>
          <a:stretch>
            <a:fillRect/>
          </a:stretch>
        </p:blipFill>
        <p:spPr bwMode="auto">
          <a:xfrm>
            <a:off x="4967909" y="5191932"/>
            <a:ext cx="629343" cy="423979"/>
          </a:xfrm>
          <a:prstGeom prst="rect">
            <a:avLst/>
          </a:prstGeom>
          <a:noFill/>
          <a:ln w="9525">
            <a:noFill/>
            <a:miter lim="800000"/>
            <a:headEnd/>
            <a:tailEnd/>
          </a:ln>
        </p:spPr>
      </p:pic>
      <p:sp>
        <p:nvSpPr>
          <p:cNvPr id="36" name="TextBox 35">
            <a:extLst>
              <a:ext uri="{FF2B5EF4-FFF2-40B4-BE49-F238E27FC236}">
                <a16:creationId xmlns:a16="http://schemas.microsoft.com/office/drawing/2014/main" id="{2C8F58FA-A264-914C-9D5B-364E908106EE}"/>
              </a:ext>
            </a:extLst>
          </p:cNvPr>
          <p:cNvSpPr txBox="1"/>
          <p:nvPr>
            <p:custDataLst>
              <p:tags r:id="rId19"/>
            </p:custDataLst>
          </p:nvPr>
        </p:nvSpPr>
        <p:spPr bwMode="auto">
          <a:xfrm>
            <a:off x="6415459" y="4348248"/>
            <a:ext cx="1680317"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10’s per person</a:t>
            </a:r>
          </a:p>
        </p:txBody>
      </p:sp>
      <p:sp>
        <p:nvSpPr>
          <p:cNvPr id="37" name="Rectangle 50">
            <a:extLst>
              <a:ext uri="{FF2B5EF4-FFF2-40B4-BE49-F238E27FC236}">
                <a16:creationId xmlns:a16="http://schemas.microsoft.com/office/drawing/2014/main" id="{10459318-B7F2-9F4B-B4B8-24D3570C0E74}"/>
              </a:ext>
            </a:extLst>
          </p:cNvPr>
          <p:cNvSpPr>
            <a:spLocks noChangeArrowheads="1"/>
          </p:cNvSpPr>
          <p:nvPr/>
        </p:nvSpPr>
        <p:spPr bwMode="auto">
          <a:xfrm>
            <a:off x="805410" y="1501254"/>
            <a:ext cx="907501" cy="4928839"/>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38" name="Right Arrow 37">
            <a:extLst>
              <a:ext uri="{FF2B5EF4-FFF2-40B4-BE49-F238E27FC236}">
                <a16:creationId xmlns:a16="http://schemas.microsoft.com/office/drawing/2014/main" id="{BA8EF47B-7CB1-F741-BF51-BF3425E6062F}"/>
              </a:ext>
            </a:extLst>
          </p:cNvPr>
          <p:cNvSpPr/>
          <p:nvPr>
            <p:custDataLst>
              <p:tags r:id="rId20"/>
            </p:custDataLst>
          </p:nvPr>
        </p:nvSpPr>
        <p:spPr bwMode="auto">
          <a:xfrm rot="5400000">
            <a:off x="-576891" y="3279682"/>
            <a:ext cx="3500739" cy="850392"/>
          </a:xfrm>
          <a:prstGeom prst="rightArrow">
            <a:avLst/>
          </a:prstGeom>
          <a:solidFill>
            <a:srgbClr val="FFCC00"/>
          </a:solidFill>
          <a:ln w="38100" cap="flat" cmpd="sng" algn="ctr">
            <a:solidFill>
              <a:schemeClr val="bg1"/>
            </a:solidFill>
            <a:prstDash val="solid"/>
            <a:round/>
            <a:headEnd type="none" w="med" len="med"/>
            <a:tailEnd type="none" w="med" len="med"/>
          </a:ln>
          <a:effectLst/>
        </p:spPr>
        <p:txBody>
          <a:bodyPr lIns="80167" tIns="40084" rIns="80167" bIns="40084" anchor="ctr">
            <a:prstTxWarp prst="textNoShape">
              <a:avLst/>
            </a:prstTxWarp>
          </a:bodyPr>
          <a:lstStyle/>
          <a:p>
            <a:pPr algn="ctr" defTabSz="801668" eaLnBrk="0" fontAlgn="ctr" hangingPunct="0">
              <a:lnSpc>
                <a:spcPct val="80000"/>
              </a:lnSpc>
              <a:spcBef>
                <a:spcPct val="50000"/>
              </a:spcBef>
              <a:buClr>
                <a:srgbClr val="FFFFFF"/>
              </a:buClr>
              <a:buSzPct val="125000"/>
              <a:defRPr/>
            </a:pPr>
            <a:endParaRPr lang="en-US" dirty="0">
              <a:solidFill>
                <a:srgbClr val="1D315B"/>
              </a:solidFill>
              <a:latin typeface="Arial" charset="0"/>
            </a:endParaRPr>
          </a:p>
        </p:txBody>
      </p:sp>
      <p:sp>
        <p:nvSpPr>
          <p:cNvPr id="39" name="TextBox 38">
            <a:extLst>
              <a:ext uri="{FF2B5EF4-FFF2-40B4-BE49-F238E27FC236}">
                <a16:creationId xmlns:a16="http://schemas.microsoft.com/office/drawing/2014/main" id="{6C1154FE-90A3-AB4E-8935-AEDE231697E7}"/>
              </a:ext>
            </a:extLst>
          </p:cNvPr>
          <p:cNvSpPr txBox="1"/>
          <p:nvPr>
            <p:custDataLst>
              <p:tags r:id="rId21"/>
            </p:custDataLst>
          </p:nvPr>
        </p:nvSpPr>
        <p:spPr bwMode="auto">
          <a:xfrm rot="16200000">
            <a:off x="-540533" y="3403677"/>
            <a:ext cx="3471095"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latin typeface="Arial" charset="0"/>
              </a:rPr>
              <a:t>log (people per computer)</a:t>
            </a:r>
          </a:p>
        </p:txBody>
      </p:sp>
      <p:sp>
        <p:nvSpPr>
          <p:cNvPr id="40" name="TextBox 39">
            <a:extLst>
              <a:ext uri="{FF2B5EF4-FFF2-40B4-BE49-F238E27FC236}">
                <a16:creationId xmlns:a16="http://schemas.microsoft.com/office/drawing/2014/main" id="{DF6C91B5-FC52-5A46-B1AC-805485750F49}"/>
              </a:ext>
            </a:extLst>
          </p:cNvPr>
          <p:cNvSpPr txBox="1"/>
          <p:nvPr>
            <p:custDataLst>
              <p:tags r:id="rId22"/>
            </p:custDataLst>
          </p:nvPr>
        </p:nvSpPr>
        <p:spPr>
          <a:xfrm>
            <a:off x="1883667" y="4402144"/>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23"/>
            </p:custDataLst>
          </p:nvPr>
        </p:nvSpPr>
        <p:spPr>
          <a:xfrm>
            <a:off x="5099070" y="3149039"/>
            <a:ext cx="1130647"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24"/>
            </p:custDataLst>
          </p:nvPr>
        </p:nvSpPr>
        <p:spPr>
          <a:xfrm>
            <a:off x="4618413" y="2073471"/>
            <a:ext cx="1660267"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25"/>
            </p:custDataLst>
          </p:nvPr>
        </p:nvSpPr>
        <p:spPr>
          <a:xfrm>
            <a:off x="3269444" y="5011689"/>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26"/>
            </p:custDataLst>
          </p:nvPr>
        </p:nvSpPr>
        <p:spPr>
          <a:xfrm>
            <a:off x="3888164" y="1152934"/>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27"/>
            </p:custDataLst>
          </p:nvPr>
        </p:nvSpPr>
        <p:spPr>
          <a:xfrm>
            <a:off x="4632291" y="5582147"/>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28"/>
            </p:custDataLst>
          </p:nvPr>
        </p:nvSpPr>
        <p:spPr>
          <a:xfrm>
            <a:off x="6517512" y="4058163"/>
            <a:ext cx="1616000"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40" cstate="hqprint">
            <a:extLst>
              <a:ext uri="{BEBA8EAE-BF5A-486C-A8C5-ECC9F3942E4B}">
                <a14:imgProps xmlns:a14="http://schemas.microsoft.com/office/drawing/2010/main">
                  <a14:imgLayer r:embed="rId41">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3659798" y="4358957"/>
            <a:ext cx="632604" cy="567413"/>
          </a:xfrm>
          <a:prstGeom prst="rect">
            <a:avLst/>
          </a:prstGeom>
          <a:noFill/>
          <a:extLst>
            <a:ext uri="{909E8E84-426E-40DD-AFC4-6F175D3DCCD1}">
              <a14:hiddenFill xmlns:a14="http://schemas.microsoft.com/office/drawing/2010/main">
                <a:solidFill>
                  <a:srgbClr val="FFFFFF"/>
                </a:solidFill>
              </a14:hiddenFill>
            </a:ext>
          </a:extLst>
        </p:spPr>
      </p:pic>
      <p:sp>
        <p:nvSpPr>
          <p:cNvPr id="48" name="5-Point Star 47">
            <a:extLst>
              <a:ext uri="{FF2B5EF4-FFF2-40B4-BE49-F238E27FC236}">
                <a16:creationId xmlns:a16="http://schemas.microsoft.com/office/drawing/2014/main" id="{ABE2F3E3-2A5E-1A4E-9B87-F783957148C0}"/>
              </a:ext>
            </a:extLst>
          </p:cNvPr>
          <p:cNvSpPr/>
          <p:nvPr/>
        </p:nvSpPr>
        <p:spPr>
          <a:xfrm>
            <a:off x="7313398" y="6042941"/>
            <a:ext cx="113881" cy="11388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49" name="Straight Connector 48">
            <a:extLst>
              <a:ext uri="{FF2B5EF4-FFF2-40B4-BE49-F238E27FC236}">
                <a16:creationId xmlns:a16="http://schemas.microsoft.com/office/drawing/2014/main" id="{250CC057-C9F7-B646-8D3F-B52C53F2365B}"/>
              </a:ext>
            </a:extLst>
          </p:cNvPr>
          <p:cNvCxnSpPr>
            <a:cxnSpLocks/>
          </p:cNvCxnSpPr>
          <p:nvPr/>
        </p:nvCxnSpPr>
        <p:spPr>
          <a:xfrm>
            <a:off x="6771435" y="5914546"/>
            <a:ext cx="477549" cy="1504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42" cstate="hqprint">
            <a:extLst>
              <a:ext uri="{BEBA8EAE-BF5A-486C-A8C5-ECC9F3942E4B}">
                <a14:imgProps xmlns:a14="http://schemas.microsoft.com/office/drawing/2010/main">
                  <a14:imgLayer r:embed="rId43">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6307681" y="5086743"/>
            <a:ext cx="952732" cy="97040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79F48E-AB04-7A4D-8111-18BD566353DD}"/>
              </a:ext>
            </a:extLst>
          </p:cNvPr>
          <p:cNvSpPr txBox="1"/>
          <p:nvPr>
            <p:custDataLst>
              <p:tags r:id="rId29"/>
            </p:custDataLst>
          </p:nvPr>
        </p:nvSpPr>
        <p:spPr bwMode="auto">
          <a:xfrm>
            <a:off x="8046038" y="3215083"/>
            <a:ext cx="3207517"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100 – 1000’s per person</a:t>
            </a:r>
          </a:p>
        </p:txBody>
      </p:sp>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30"/>
            </p:custDataLst>
          </p:nvPr>
        </p:nvPicPr>
        <p:blipFill>
          <a:blip r:embed="rId44" cstate="print">
            <a:extLst>
              <a:ext uri="{28A0092B-C50C-407E-A947-70E740481C1C}">
                <a14:useLocalDpi xmlns:a14="http://schemas.microsoft.com/office/drawing/2010/main"/>
              </a:ext>
            </a:extLst>
          </a:blip>
          <a:srcRect/>
          <a:stretch>
            <a:fillRect/>
          </a:stretch>
        </p:blipFill>
        <p:spPr bwMode="auto">
          <a:xfrm>
            <a:off x="5305515" y="3749602"/>
            <a:ext cx="818540" cy="756528"/>
          </a:xfrm>
          <a:prstGeom prst="rect">
            <a:avLst/>
          </a:prstGeom>
          <a:noFill/>
          <a:ln w="9525">
            <a:noFill/>
            <a:miter lim="800000"/>
            <a:headEnd/>
            <a:tailEnd/>
          </a:ln>
        </p:spPr>
      </p:pic>
      <p:cxnSp>
        <p:nvCxnSpPr>
          <p:cNvPr id="62" name="Straight Connector 61">
            <a:extLst>
              <a:ext uri="{FF2B5EF4-FFF2-40B4-BE49-F238E27FC236}">
                <a16:creationId xmlns:a16="http://schemas.microsoft.com/office/drawing/2014/main" id="{42179F36-35F1-2D47-B1CF-BFEE203B2324}"/>
              </a:ext>
            </a:extLst>
          </p:cNvPr>
          <p:cNvCxnSpPr>
            <a:cxnSpLocks/>
          </p:cNvCxnSpPr>
          <p:nvPr/>
        </p:nvCxnSpPr>
        <p:spPr>
          <a:xfrm flipV="1">
            <a:off x="7448061" y="5469796"/>
            <a:ext cx="1195955" cy="6767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AE3DD3D-B51A-3040-8744-C04C3DF295B4}"/>
              </a:ext>
            </a:extLst>
          </p:cNvPr>
          <p:cNvSpPr txBox="1"/>
          <p:nvPr>
            <p:custDataLst>
              <p:tags r:id="rId31"/>
            </p:custDataLst>
          </p:nvPr>
        </p:nvSpPr>
        <p:spPr>
          <a:xfrm>
            <a:off x="8437940" y="2848243"/>
            <a:ext cx="2269067" cy="406265"/>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400" b="1" dirty="0">
                <a:solidFill>
                  <a:schemeClr val="tx2"/>
                </a:solidFill>
                <a:latin typeface="Segoe UI Semilight" panose="020B0402040204020203" pitchFamily="34" charset="0"/>
                <a:cs typeface="Segoe UI Semilight" panose="020B0402040204020203" pitchFamily="34" charset="0"/>
              </a:rPr>
              <a:t>Smart Dust</a:t>
            </a:r>
          </a:p>
        </p:txBody>
      </p:sp>
      <p:pic>
        <p:nvPicPr>
          <p:cNvPr id="52" name="Picture 51" descr="m3_crop_1000x378.pdf">
            <a:extLst>
              <a:ext uri="{FF2B5EF4-FFF2-40B4-BE49-F238E27FC236}">
                <a16:creationId xmlns:a16="http://schemas.microsoft.com/office/drawing/2014/main" id="{D6CCD9B2-F689-A24B-BCE3-BAA4B6052A38}"/>
              </a:ext>
            </a:extLst>
          </p:cNvPr>
          <p:cNvPicPr>
            <a:picLocks noChangeAspect="1"/>
          </p:cNvPicPr>
          <p:nvPr/>
        </p:nvPicPr>
        <p:blipFill rotWithShape="1">
          <a:blip r:embed="rId45" cstate="hqprint">
            <a:extLst>
              <a:ext uri="{28A0092B-C50C-407E-A947-70E740481C1C}">
                <a14:useLocalDpi xmlns:a14="http://schemas.microsoft.com/office/drawing/2010/main"/>
              </a:ext>
            </a:extLst>
          </a:blip>
          <a:srcRect/>
          <a:stretch/>
        </p:blipFill>
        <p:spPr>
          <a:xfrm>
            <a:off x="8668348" y="3685317"/>
            <a:ext cx="2286045" cy="1784479"/>
          </a:xfrm>
          <a:prstGeom prst="rect">
            <a:avLst/>
          </a:prstGeom>
          <a:ln w="25400">
            <a:solidFill>
              <a:schemeClr val="tx1"/>
            </a:solidFill>
          </a:ln>
        </p:spPr>
      </p:pic>
      <p:sp>
        <p:nvSpPr>
          <p:cNvPr id="55" name="Rectangle 54">
            <a:extLst>
              <a:ext uri="{FF2B5EF4-FFF2-40B4-BE49-F238E27FC236}">
                <a16:creationId xmlns:a16="http://schemas.microsoft.com/office/drawing/2014/main" id="{B2C65D24-341B-464A-882C-0CD9E872F238}"/>
              </a:ext>
            </a:extLst>
          </p:cNvPr>
          <p:cNvSpPr/>
          <p:nvPr/>
        </p:nvSpPr>
        <p:spPr>
          <a:xfrm>
            <a:off x="7490282" y="1086309"/>
            <a:ext cx="4358888" cy="1528945"/>
          </a:xfrm>
          <a:prstGeom prst="rect">
            <a:avLst/>
          </a:prstGeom>
        </p:spPr>
        <p:txBody>
          <a:bodyPr wrap="square">
            <a:spAutoFit/>
          </a:bodyPr>
          <a:lstStyle/>
          <a:p>
            <a:pPr eaLnBrk="0" hangingPunct="0">
              <a:defRPr/>
            </a:pPr>
            <a:r>
              <a:rPr lang="ja-JP" altLang="en-US" sz="1867" i="1" dirty="0">
                <a:solidFill>
                  <a:srgbClr val="CC0000"/>
                </a:solidFill>
              </a:rPr>
              <a:t>“</a:t>
            </a:r>
            <a:r>
              <a:rPr lang="en-US" altLang="ja-JP" sz="1867" i="1" dirty="0">
                <a:solidFill>
                  <a:srgbClr val="CC0000"/>
                </a:solidFill>
              </a:rPr>
              <a:t>Roughly every decade a new, lower priced computer class forms based on a new programming platform, network, and interface resulting in new usage and the establishment of a new industry.</a:t>
            </a:r>
            <a:r>
              <a:rPr lang="ja-JP" altLang="en-US" sz="1867" i="1" dirty="0">
                <a:solidFill>
                  <a:srgbClr val="CC0000"/>
                </a:solidFill>
              </a:rPr>
              <a:t>”</a:t>
            </a:r>
            <a:endParaRPr lang="en-US" sz="1867" i="1" dirty="0">
              <a:solidFill>
                <a:srgbClr val="CC0000"/>
              </a:solidFill>
            </a:endParaRPr>
          </a:p>
        </p:txBody>
      </p:sp>
      <p:sp>
        <p:nvSpPr>
          <p:cNvPr id="56" name="TextBox 55">
            <a:extLst>
              <a:ext uri="{FF2B5EF4-FFF2-40B4-BE49-F238E27FC236}">
                <a16:creationId xmlns:a16="http://schemas.microsoft.com/office/drawing/2014/main" id="{8622A73B-5ECC-6647-9DE2-665F95511E38}"/>
              </a:ext>
            </a:extLst>
          </p:cNvPr>
          <p:cNvSpPr txBox="1"/>
          <p:nvPr>
            <p:custDataLst>
              <p:tags r:id="rId32"/>
            </p:custDataLst>
          </p:nvPr>
        </p:nvSpPr>
        <p:spPr>
          <a:xfrm>
            <a:off x="7173499" y="2581115"/>
            <a:ext cx="4674176" cy="336567"/>
          </a:xfrm>
          <a:prstGeom prst="rect">
            <a:avLst/>
          </a:prstGeom>
          <a:noFill/>
        </p:spPr>
        <p:txBody>
          <a:bodyPr wrap="square">
            <a:prstTxWarp prst="textNoShape">
              <a:avLst/>
            </a:prstTxWarp>
            <a:spAutoFit/>
          </a:bodyPr>
          <a:lstStyle/>
          <a:p>
            <a:pPr algn="ctr" eaLnBrk="0" fontAlgn="ctr" hangingPunct="0">
              <a:lnSpc>
                <a:spcPct val="80000"/>
              </a:lnSpc>
              <a:spcBef>
                <a:spcPct val="50000"/>
              </a:spcBef>
              <a:buClr>
                <a:srgbClr val="FFFFFF"/>
              </a:buClr>
              <a:buSzPct val="125000"/>
              <a:buFont typeface="Wingdings" pitchFamily="1" charset="2"/>
              <a:buNone/>
            </a:pPr>
            <a:r>
              <a:rPr lang="en-US" sz="1867" b="1" dirty="0">
                <a:solidFill>
                  <a:srgbClr val="1D315B"/>
                </a:solidFill>
                <a:latin typeface="Arial" pitchFamily="1" charset="0"/>
              </a:rPr>
              <a:t>[Bell et al. </a:t>
            </a:r>
            <a:r>
              <a:rPr lang="en-US" sz="1867" b="1" i="1" dirty="0">
                <a:solidFill>
                  <a:srgbClr val="1D315B"/>
                </a:solidFill>
                <a:latin typeface="Arial" pitchFamily="1" charset="0"/>
              </a:rPr>
              <a:t>Computer, 1972</a:t>
            </a:r>
            <a:r>
              <a:rPr lang="en-US" sz="1867" b="1" dirty="0">
                <a:solidFill>
                  <a:srgbClr val="1D315B"/>
                </a:solidFill>
                <a:latin typeface="Arial" pitchFamily="1" charset="0"/>
              </a:rPr>
              <a:t>, ACM, 2008]</a:t>
            </a:r>
          </a:p>
        </p:txBody>
      </p:sp>
      <p:sp>
        <p:nvSpPr>
          <p:cNvPr id="53" name="Footer Placeholder 1">
            <a:extLst>
              <a:ext uri="{FF2B5EF4-FFF2-40B4-BE49-F238E27FC236}">
                <a16:creationId xmlns:a16="http://schemas.microsoft.com/office/drawing/2014/main" id="{DE29494F-BCC8-CD08-A1CF-43A2E2400DAB}"/>
              </a:ext>
            </a:extLst>
          </p:cNvPr>
          <p:cNvSpPr>
            <a:spLocks noGrp="1"/>
          </p:cNvSpPr>
          <p:nvPr>
            <p:ph type="ftr" sz="quarter" idx="11"/>
          </p:nvPr>
        </p:nvSpPr>
        <p:spPr>
          <a:xfrm>
            <a:off x="3354525" y="6520674"/>
            <a:ext cx="6325974" cy="365125"/>
          </a:xfrm>
        </p:spPr>
        <p:txBody>
          <a:bodyPr/>
          <a:lstStyle/>
          <a:p>
            <a:r>
              <a:rPr lang="sv-SE" sz="1200" dirty="0" err="1"/>
              <a:t>Courtesy</a:t>
            </a:r>
            <a:r>
              <a:rPr lang="sv-SE" sz="1200" dirty="0"/>
              <a:t>: From a </a:t>
            </a:r>
            <a:r>
              <a:rPr lang="sv-SE" sz="1200" dirty="0" err="1"/>
              <a:t>course</a:t>
            </a:r>
            <a:r>
              <a:rPr lang="sv-SE" sz="1200" dirty="0"/>
              <a:t> </a:t>
            </a:r>
            <a:r>
              <a:rPr lang="sv-SE" sz="1200" dirty="0" err="1"/>
              <a:t>offered</a:t>
            </a:r>
            <a:r>
              <a:rPr lang="sv-SE" sz="1200" dirty="0"/>
              <a:t> by Pat </a:t>
            </a:r>
            <a:r>
              <a:rPr lang="sv-SE" sz="1200" dirty="0" err="1"/>
              <a:t>Pannuto</a:t>
            </a:r>
            <a:r>
              <a:rPr lang="sv-SE" sz="1200" dirty="0"/>
              <a:t> (University </a:t>
            </a:r>
            <a:r>
              <a:rPr lang="sv-SE" sz="1200" dirty="0" err="1"/>
              <a:t>of</a:t>
            </a:r>
            <a:r>
              <a:rPr lang="sv-SE" sz="1200" dirty="0"/>
              <a:t> California, San Diego)</a:t>
            </a:r>
          </a:p>
        </p:txBody>
      </p:sp>
    </p:spTree>
    <p:extLst>
      <p:ext uri="{BB962C8B-B14F-4D97-AF65-F5344CB8AC3E}">
        <p14:creationId xmlns:p14="http://schemas.microsoft.com/office/powerpoint/2010/main" val="7799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36" grpId="0"/>
      <p:bldP spid="37" grpId="0" animBg="1"/>
      <p:bldP spid="38" grpId="0" animBg="1"/>
      <p:bldP spid="39"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normAutofit/>
          </a:bodyPr>
          <a:lstStyle/>
          <a:p>
            <a:r>
              <a:rPr lang="en-US" sz="4000"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15</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747750" y="1690687"/>
            <a:ext cx="6772166" cy="2499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Mark Weiser (1952 – 1999)</a:t>
            </a:r>
          </a:p>
          <a:p>
            <a:pPr lvl="1"/>
            <a:r>
              <a:rPr lang="en-US" dirty="0">
                <a:latin typeface="+mj-lt"/>
              </a:rPr>
              <a:t>PhD (University of Michigan), CTO at Xerox PARC</a:t>
            </a:r>
          </a:p>
          <a:p>
            <a:pPr lvl="1"/>
            <a:r>
              <a:rPr lang="en-US" dirty="0">
                <a:latin typeface="+mj-lt"/>
              </a:rPr>
              <a:t>Considered “Father” of ubiquitous computing</a:t>
            </a:r>
          </a:p>
          <a:p>
            <a:pPr lvl="1"/>
            <a:r>
              <a:rPr lang="en-US" dirty="0">
                <a:latin typeface="+mj-lt"/>
              </a:rPr>
              <a:t>He is a highly influential figure in the area</a:t>
            </a:r>
          </a:p>
          <a:p>
            <a:r>
              <a:rPr lang="en-US" dirty="0">
                <a:latin typeface="+mj-lt"/>
              </a:rPr>
              <a:t>What is </a:t>
            </a:r>
            <a:r>
              <a:rPr lang="en-US" b="1" dirty="0">
                <a:latin typeface="+mj-lt"/>
              </a:rPr>
              <a:t>ubiquitous</a:t>
            </a:r>
            <a:r>
              <a:rPr lang="en-US" dirty="0">
                <a:latin typeface="+mj-lt"/>
              </a:rPr>
              <a:t> computing?</a:t>
            </a:r>
          </a:p>
          <a:p>
            <a:endParaRPr lang="en-US" dirty="0">
              <a:latin typeface="+mj-lt"/>
            </a:endParaRPr>
          </a:p>
          <a:p>
            <a:pPr marL="0" indent="0">
              <a:buFont typeface="Arial" panose="020B0604020202020204" pitchFamily="34" charset="0"/>
              <a:buNone/>
            </a:pPr>
            <a:endParaRPr lang="en-US" dirty="0">
              <a:latin typeface="+mj-lt"/>
            </a:endParaRPr>
          </a:p>
        </p:txBody>
      </p:sp>
      <p:pic>
        <p:nvPicPr>
          <p:cNvPr id="8" name="Picture 7">
            <a:extLst>
              <a:ext uri="{FF2B5EF4-FFF2-40B4-BE49-F238E27FC236}">
                <a16:creationId xmlns:a16="http://schemas.microsoft.com/office/drawing/2014/main" id="{B91AFEF3-8F7F-4728-CAE0-8594823E54C1}"/>
              </a:ext>
            </a:extLst>
          </p:cNvPr>
          <p:cNvPicPr>
            <a:picLocks noChangeAspect="1"/>
          </p:cNvPicPr>
          <p:nvPr/>
        </p:nvPicPr>
        <p:blipFill>
          <a:blip r:embed="rId2"/>
          <a:stretch>
            <a:fillRect/>
          </a:stretch>
        </p:blipFill>
        <p:spPr>
          <a:xfrm>
            <a:off x="7610366" y="1690687"/>
            <a:ext cx="4155364" cy="4155364"/>
          </a:xfrm>
          <a:prstGeom prst="rect">
            <a:avLst/>
          </a:prstGeom>
        </p:spPr>
      </p:pic>
    </p:spTree>
    <p:extLst>
      <p:ext uri="{BB962C8B-B14F-4D97-AF65-F5344CB8AC3E}">
        <p14:creationId xmlns:p14="http://schemas.microsoft.com/office/powerpoint/2010/main" val="2693074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683955" y="419716"/>
            <a:ext cx="10515600" cy="1325563"/>
          </a:xfrm>
        </p:spPr>
        <p:txBody>
          <a:bodyPr>
            <a:normAutofit/>
          </a:bodyPr>
          <a:lstStyle/>
          <a:p>
            <a:r>
              <a:rPr lang="en-US" sz="4000"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16</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683955" y="1850066"/>
            <a:ext cx="6347709" cy="2872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mj-lt"/>
              </a:rPr>
              <a:t>“</a:t>
            </a:r>
            <a:r>
              <a:rPr lang="en-SG" sz="2400" dirty="0">
                <a:latin typeface="+mj-lt"/>
              </a:rPr>
              <a:t>Ubiquitous computing names the third wave in computing, just now beginning. First were mainframes, each shared by lots of people. Now we are in the personal computing era, person and machine staring uneasily at each other across the desktop. Next comes ubiquitous computing, or the age of calm technology, when technology recedes into the background of our lives.”</a:t>
            </a:r>
            <a:endParaRPr lang="en-US" sz="2400" dirty="0">
              <a:latin typeface="+mj-lt"/>
            </a:endParaRPr>
          </a:p>
          <a:p>
            <a:pPr lvl="1"/>
            <a:endParaRPr lang="en-US" dirty="0">
              <a:latin typeface="+mj-lt"/>
            </a:endParaRPr>
          </a:p>
          <a:p>
            <a:endParaRPr lang="en-US" dirty="0">
              <a:latin typeface="+mj-lt"/>
            </a:endParaRPr>
          </a:p>
          <a:p>
            <a:pPr marL="0" indent="0">
              <a:buFont typeface="Arial" panose="020B0604020202020204" pitchFamily="34" charset="0"/>
              <a:buNone/>
            </a:pPr>
            <a:endParaRPr lang="en-US" dirty="0">
              <a:latin typeface="+mj-lt"/>
            </a:endParaRPr>
          </a:p>
        </p:txBody>
      </p:sp>
      <p:pic>
        <p:nvPicPr>
          <p:cNvPr id="6" name="Picture 5">
            <a:extLst>
              <a:ext uri="{FF2B5EF4-FFF2-40B4-BE49-F238E27FC236}">
                <a16:creationId xmlns:a16="http://schemas.microsoft.com/office/drawing/2014/main" id="{4EDBEFB0-CBFF-CA2F-8185-ED0AA1620FA0}"/>
              </a:ext>
            </a:extLst>
          </p:cNvPr>
          <p:cNvPicPr>
            <a:picLocks noChangeAspect="1"/>
          </p:cNvPicPr>
          <p:nvPr/>
        </p:nvPicPr>
        <p:blipFill>
          <a:blip r:embed="rId2"/>
          <a:stretch>
            <a:fillRect/>
          </a:stretch>
        </p:blipFill>
        <p:spPr>
          <a:xfrm>
            <a:off x="7610366" y="1690687"/>
            <a:ext cx="4155364" cy="4155364"/>
          </a:xfrm>
          <a:prstGeom prst="rect">
            <a:avLst/>
          </a:prstGeom>
        </p:spPr>
      </p:pic>
    </p:spTree>
    <p:extLst>
      <p:ext uri="{BB962C8B-B14F-4D97-AF65-F5344CB8AC3E}">
        <p14:creationId xmlns:p14="http://schemas.microsoft.com/office/powerpoint/2010/main" val="3556086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17</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838200" y="1552412"/>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What are upcoming technologies that may become ubiquitous?</a:t>
            </a:r>
          </a:p>
          <a:p>
            <a:pPr marL="0" indent="0">
              <a:buFont typeface="Arial" panose="020B0604020202020204" pitchFamily="34" charset="0"/>
              <a:buNone/>
            </a:pPr>
            <a:endParaRPr lang="en-US" dirty="0">
              <a:latin typeface="+mj-lt"/>
            </a:endParaRPr>
          </a:p>
        </p:txBody>
      </p:sp>
      <p:pic>
        <p:nvPicPr>
          <p:cNvPr id="9" name="Picture 8" descr="A close up of an eye&#10;&#10;Description automatically generated">
            <a:extLst>
              <a:ext uri="{FF2B5EF4-FFF2-40B4-BE49-F238E27FC236}">
                <a16:creationId xmlns:a16="http://schemas.microsoft.com/office/drawing/2014/main" id="{1C2948CD-A20E-2ED9-8A62-650E2B7A2ACB}"/>
              </a:ext>
            </a:extLst>
          </p:cNvPr>
          <p:cNvPicPr>
            <a:picLocks noChangeAspect="1"/>
          </p:cNvPicPr>
          <p:nvPr/>
        </p:nvPicPr>
        <p:blipFill>
          <a:blip r:embed="rId2"/>
          <a:stretch>
            <a:fillRect/>
          </a:stretch>
        </p:blipFill>
        <p:spPr>
          <a:xfrm>
            <a:off x="6008649" y="2208213"/>
            <a:ext cx="3673972" cy="3673972"/>
          </a:xfrm>
          <a:prstGeom prst="rect">
            <a:avLst/>
          </a:prstGeom>
        </p:spPr>
      </p:pic>
      <p:pic>
        <p:nvPicPr>
          <p:cNvPr id="11" name="Picture 10" descr="A person wearing virtual reality goggles&#10;&#10;Description automatically generated">
            <a:extLst>
              <a:ext uri="{FF2B5EF4-FFF2-40B4-BE49-F238E27FC236}">
                <a16:creationId xmlns:a16="http://schemas.microsoft.com/office/drawing/2014/main" id="{CFD2C02A-25F0-E723-2113-CD49CB060CF2}"/>
              </a:ext>
            </a:extLst>
          </p:cNvPr>
          <p:cNvPicPr>
            <a:picLocks noChangeAspect="1"/>
          </p:cNvPicPr>
          <p:nvPr/>
        </p:nvPicPr>
        <p:blipFill>
          <a:blip r:embed="rId3"/>
          <a:stretch>
            <a:fillRect/>
          </a:stretch>
        </p:blipFill>
        <p:spPr>
          <a:xfrm>
            <a:off x="1883169" y="2208213"/>
            <a:ext cx="3673972" cy="3673972"/>
          </a:xfrm>
          <a:prstGeom prst="rect">
            <a:avLst/>
          </a:prstGeom>
        </p:spPr>
      </p:pic>
    </p:spTree>
    <p:extLst>
      <p:ext uri="{BB962C8B-B14F-4D97-AF65-F5344CB8AC3E}">
        <p14:creationId xmlns:p14="http://schemas.microsoft.com/office/powerpoint/2010/main" val="14813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18</a:t>
            </a:fld>
            <a:endParaRPr lang="sv-SE" dirty="0"/>
          </a:p>
        </p:txBody>
      </p:sp>
      <p:pic>
        <p:nvPicPr>
          <p:cNvPr id="3" name="Picture 2">
            <a:extLst>
              <a:ext uri="{FF2B5EF4-FFF2-40B4-BE49-F238E27FC236}">
                <a16:creationId xmlns:a16="http://schemas.microsoft.com/office/drawing/2014/main" id="{279A781D-0C6D-FECE-AFC5-01EE5C01ACD3}"/>
              </a:ext>
            </a:extLst>
          </p:cNvPr>
          <p:cNvPicPr>
            <a:picLocks noChangeAspect="1"/>
          </p:cNvPicPr>
          <p:nvPr/>
        </p:nvPicPr>
        <p:blipFill>
          <a:blip r:embed="rId2"/>
          <a:stretch>
            <a:fillRect/>
          </a:stretch>
        </p:blipFill>
        <p:spPr>
          <a:xfrm>
            <a:off x="1545266" y="1440186"/>
            <a:ext cx="8073656" cy="4350646"/>
          </a:xfrm>
          <a:prstGeom prst="rect">
            <a:avLst/>
          </a:prstGeom>
        </p:spPr>
      </p:pic>
      <p:sp>
        <p:nvSpPr>
          <p:cNvPr id="6" name="TextBox 5">
            <a:extLst>
              <a:ext uri="{FF2B5EF4-FFF2-40B4-BE49-F238E27FC236}">
                <a16:creationId xmlns:a16="http://schemas.microsoft.com/office/drawing/2014/main" id="{A7330EE9-651E-DA7C-EF71-6BE1A3AA724A}"/>
              </a:ext>
            </a:extLst>
          </p:cNvPr>
          <p:cNvSpPr txBox="1"/>
          <p:nvPr/>
        </p:nvSpPr>
        <p:spPr>
          <a:xfrm>
            <a:off x="4038600" y="5814306"/>
            <a:ext cx="6307816" cy="338554"/>
          </a:xfrm>
          <a:prstGeom prst="rect">
            <a:avLst/>
          </a:prstGeom>
          <a:noFill/>
        </p:spPr>
        <p:txBody>
          <a:bodyPr wrap="square" rtlCol="0">
            <a:spAutoFit/>
          </a:bodyPr>
          <a:lstStyle/>
          <a:p>
            <a:pPr algn="ctr"/>
            <a:r>
              <a:rPr lang="en-US" sz="1600" dirty="0">
                <a:latin typeface="+mj-lt"/>
              </a:rPr>
              <a:t>The Computer for the 21</a:t>
            </a:r>
            <a:r>
              <a:rPr lang="en-US" sz="1600" baseline="30000" dirty="0">
                <a:latin typeface="+mj-lt"/>
              </a:rPr>
              <a:t>st</a:t>
            </a:r>
            <a:r>
              <a:rPr lang="en-US" sz="1600" dirty="0">
                <a:latin typeface="+mj-lt"/>
              </a:rPr>
              <a:t> Century, Scientific American, 1991</a:t>
            </a:r>
          </a:p>
        </p:txBody>
      </p:sp>
    </p:spTree>
    <p:extLst>
      <p:ext uri="{BB962C8B-B14F-4D97-AF65-F5344CB8AC3E}">
        <p14:creationId xmlns:p14="http://schemas.microsoft.com/office/powerpoint/2010/main" val="2946430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1050138" cy="3129145"/>
          </a:xfrm>
        </p:spPr>
        <p:txBody>
          <a:bodyPr>
            <a:normAutofit/>
          </a:bodyPr>
          <a:lstStyle/>
          <a:p>
            <a:r>
              <a:rPr lang="en-US" dirty="0">
                <a:latin typeface="+mj-lt"/>
              </a:rPr>
              <a:t>We review some of the important points from the last lecture</a:t>
            </a:r>
          </a:p>
          <a:p>
            <a:r>
              <a:rPr lang="en-US" b="1" dirty="0">
                <a:sym typeface="Wingdings" pitchFamily="2" charset="2"/>
              </a:rPr>
              <a:t>What are sensors? Two main categories of sensing modality</a:t>
            </a:r>
          </a:p>
          <a:p>
            <a:r>
              <a:rPr lang="en-US" dirty="0">
                <a:latin typeface="+mj-lt"/>
                <a:sym typeface="Wingdings" pitchFamily="2" charset="2"/>
              </a:rPr>
              <a:t>Basics of sensing, ADCs, and interfacing sensors with microcontroller</a:t>
            </a:r>
          </a:p>
          <a:p>
            <a:r>
              <a:rPr lang="en-US" dirty="0">
                <a:latin typeface="+mj-lt"/>
                <a:sym typeface="Wingdings" pitchFamily="2" charset="2"/>
              </a:rPr>
              <a:t>Sensing using potential changes, other sensors</a:t>
            </a:r>
          </a:p>
          <a:p>
            <a:r>
              <a:rPr lang="en-US" dirty="0">
                <a:latin typeface="+mj-lt"/>
                <a:sym typeface="Wingdings" pitchFamily="2" charset="2"/>
              </a:rPr>
              <a:t>Case study: Visible Light Sensing, Actuation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57212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0759" y="2779696"/>
            <a:ext cx="9550481" cy="1679250"/>
          </a:xfrm>
        </p:spPr>
        <p:txBody>
          <a:bodyPr>
            <a:normAutofit/>
          </a:bodyPr>
          <a:lstStyle/>
          <a:p>
            <a:pPr marL="0" indent="0" algn="ctr">
              <a:buNone/>
            </a:pPr>
            <a:r>
              <a:rPr lang="en-US" sz="4800" dirty="0"/>
              <a:t>Sensing and Actuation</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20</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343161265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21</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b="1" dirty="0">
                <a:solidFill>
                  <a:srgbClr val="FF0000"/>
                </a:solidFill>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49048224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Sensors and actuators are an integral part of most consumer electronic devices</a:t>
            </a:r>
          </a:p>
        </p:txBody>
      </p:sp>
      <p:sp>
        <p:nvSpPr>
          <p:cNvPr id="3" name="Content Placeholder 2"/>
          <p:cNvSpPr>
            <a:spLocks noGrp="1"/>
          </p:cNvSpPr>
          <p:nvPr>
            <p:ph idx="1"/>
          </p:nvPr>
        </p:nvSpPr>
        <p:spPr>
          <a:xfrm>
            <a:off x="838199" y="1690687"/>
            <a:ext cx="11187023" cy="3816339"/>
          </a:xfrm>
        </p:spPr>
        <p:txBody>
          <a:bodyPr>
            <a:noAutofit/>
          </a:bodyPr>
          <a:lstStyle/>
          <a:p>
            <a:r>
              <a:rPr lang="en-US" dirty="0">
                <a:latin typeface="+mj-lt"/>
              </a:rPr>
              <a:t>Essential part of almost all consumer electronic devices</a:t>
            </a:r>
          </a:p>
          <a:p>
            <a:r>
              <a:rPr lang="en-US" dirty="0">
                <a:latin typeface="+mj-lt"/>
              </a:rPr>
              <a:t>They are an Interface of electronic devices with the physical world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22</a:t>
            </a:fld>
            <a:endParaRPr lang="sv-SE" dirty="0"/>
          </a:p>
        </p:txBody>
      </p:sp>
      <p:pic>
        <p:nvPicPr>
          <p:cNvPr id="5" name="Picture 4" descr="A picture containing text&#10;&#10;Description automatically generated">
            <a:extLst>
              <a:ext uri="{FF2B5EF4-FFF2-40B4-BE49-F238E27FC236}">
                <a16:creationId xmlns:a16="http://schemas.microsoft.com/office/drawing/2014/main" id="{610631E5-6D1E-C3D3-5097-1B84D1A84A8D}"/>
              </a:ext>
            </a:extLst>
          </p:cNvPr>
          <p:cNvPicPr>
            <a:picLocks noChangeAspect="1"/>
          </p:cNvPicPr>
          <p:nvPr/>
        </p:nvPicPr>
        <p:blipFill>
          <a:blip r:embed="rId3"/>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E2BA6772-BF73-2A5E-58D5-09E743193D55}"/>
              </a:ext>
            </a:extLst>
          </p:cNvPr>
          <p:cNvSpPr txBox="1"/>
          <p:nvPr/>
        </p:nvSpPr>
        <p:spPr>
          <a:xfrm>
            <a:off x="10109727" y="6032077"/>
            <a:ext cx="1244073" cy="276999"/>
          </a:xfrm>
          <a:prstGeom prst="rect">
            <a:avLst/>
          </a:prstGeom>
          <a:noFill/>
        </p:spPr>
        <p:txBody>
          <a:bodyPr wrap="square" rtlCol="0">
            <a:spAutoFit/>
          </a:bodyPr>
          <a:lstStyle/>
          <a:p>
            <a:r>
              <a:rPr lang="en-US" sz="1200" dirty="0">
                <a:latin typeface="+mj-lt"/>
              </a:rPr>
              <a:t>Courtesy: Apple</a:t>
            </a:r>
          </a:p>
        </p:txBody>
      </p:sp>
      <p:pic>
        <p:nvPicPr>
          <p:cNvPr id="9" name="Picture 8" descr="Diagram&#10;&#10;Description automatically generated">
            <a:extLst>
              <a:ext uri="{FF2B5EF4-FFF2-40B4-BE49-F238E27FC236}">
                <a16:creationId xmlns:a16="http://schemas.microsoft.com/office/drawing/2014/main" id="{22AB4216-8F79-6C87-A977-84B9AF69E620}"/>
              </a:ext>
            </a:extLst>
          </p:cNvPr>
          <p:cNvPicPr>
            <a:picLocks noChangeAspect="1"/>
          </p:cNvPicPr>
          <p:nvPr/>
        </p:nvPicPr>
        <p:blipFill>
          <a:blip r:embed="rId4"/>
          <a:stretch>
            <a:fillRect/>
          </a:stretch>
        </p:blipFill>
        <p:spPr>
          <a:xfrm>
            <a:off x="6842078" y="2860077"/>
            <a:ext cx="4511722" cy="3124726"/>
          </a:xfrm>
          <a:prstGeom prst="rect">
            <a:avLst/>
          </a:prstGeom>
        </p:spPr>
      </p:pic>
    </p:spTree>
    <p:extLst>
      <p:ext uri="{BB962C8B-B14F-4D97-AF65-F5344CB8AC3E}">
        <p14:creationId xmlns:p14="http://schemas.microsoft.com/office/powerpoint/2010/main" val="148979553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Cars are </a:t>
            </a:r>
            <a:r>
              <a:rPr lang="en-US" b="1" dirty="0">
                <a:latin typeface="+mn-lt"/>
              </a:rPr>
              <a:t>all</a:t>
            </a:r>
            <a:r>
              <a:rPr lang="en-US" b="1" dirty="0">
                <a:latin typeface="+mj-lt"/>
              </a:rPr>
              <a:t>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23</a:t>
            </a:fld>
            <a:endParaRPr lang="sv-SE" dirty="0"/>
          </a:p>
        </p:txBody>
      </p:sp>
      <p:pic>
        <p:nvPicPr>
          <p:cNvPr id="5" name="Picture 4" descr="A sketch of a sports car&#10;&#10;Description automatically generated">
            <a:extLst>
              <a:ext uri="{FF2B5EF4-FFF2-40B4-BE49-F238E27FC236}">
                <a16:creationId xmlns:a16="http://schemas.microsoft.com/office/drawing/2014/main" id="{61F76FBF-AFEF-D28C-6A0A-836BD5BED1F8}"/>
              </a:ext>
            </a:extLst>
          </p:cNvPr>
          <p:cNvPicPr>
            <a:picLocks noChangeAspect="1"/>
          </p:cNvPicPr>
          <p:nvPr/>
        </p:nvPicPr>
        <p:blipFill>
          <a:blip r:embed="rId3"/>
          <a:stretch>
            <a:fillRect/>
          </a:stretch>
        </p:blipFill>
        <p:spPr>
          <a:xfrm>
            <a:off x="8701215" y="1754844"/>
            <a:ext cx="2652585" cy="2652585"/>
          </a:xfrm>
          <a:prstGeom prst="rect">
            <a:avLst/>
          </a:prstGeom>
        </p:spPr>
      </p:pic>
      <p:pic>
        <p:nvPicPr>
          <p:cNvPr id="9" name="Picture 8" descr="A white car with black paint splashes&#10;&#10;Description automatically generated">
            <a:extLst>
              <a:ext uri="{FF2B5EF4-FFF2-40B4-BE49-F238E27FC236}">
                <a16:creationId xmlns:a16="http://schemas.microsoft.com/office/drawing/2014/main" id="{F0B117F1-C796-5954-152B-A27D835B3099}"/>
              </a:ext>
            </a:extLst>
          </p:cNvPr>
          <p:cNvPicPr>
            <a:picLocks noChangeAspect="1"/>
          </p:cNvPicPr>
          <p:nvPr/>
        </p:nvPicPr>
        <p:blipFill>
          <a:blip r:embed="rId4"/>
          <a:stretch>
            <a:fillRect/>
          </a:stretch>
        </p:blipFill>
        <p:spPr>
          <a:xfrm>
            <a:off x="8563505" y="3582583"/>
            <a:ext cx="3183930" cy="3183930"/>
          </a:xfrm>
          <a:prstGeom prst="rect">
            <a:avLst/>
          </a:prstGeom>
        </p:spPr>
      </p:pic>
      <p:sp>
        <p:nvSpPr>
          <p:cNvPr id="10" name="Content Placeholder 2">
            <a:extLst>
              <a:ext uri="{FF2B5EF4-FFF2-40B4-BE49-F238E27FC236}">
                <a16:creationId xmlns:a16="http://schemas.microsoft.com/office/drawing/2014/main" id="{164DD17D-83E3-C001-9662-D8597B5CAEE7}"/>
              </a:ext>
            </a:extLst>
          </p:cNvPr>
          <p:cNvSpPr txBox="1">
            <a:spLocks/>
          </p:cNvSpPr>
          <p:nvPr/>
        </p:nvSpPr>
        <p:spPr>
          <a:xfrm>
            <a:off x="891597" y="1472972"/>
            <a:ext cx="10860315" cy="4665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Electric cars have numerous sensors and microcontrollers</a:t>
            </a:r>
          </a:p>
          <a:p>
            <a:pPr algn="just"/>
            <a:endParaRPr lang="en-US" dirty="0">
              <a:latin typeface="+mj-lt"/>
            </a:endParaRPr>
          </a:p>
          <a:p>
            <a:pPr algn="just"/>
            <a:r>
              <a:rPr lang="en-US" b="1" dirty="0">
                <a:latin typeface="+mj-lt"/>
              </a:rPr>
              <a:t>Various sensors that are used in cars include:</a:t>
            </a:r>
          </a:p>
          <a:p>
            <a:pPr lvl="1" algn="just"/>
            <a:r>
              <a:rPr lang="en-US" dirty="0">
                <a:latin typeface="+mj-lt"/>
              </a:rPr>
              <a:t>Tracking location: GPS (global positioning system)</a:t>
            </a:r>
          </a:p>
          <a:p>
            <a:pPr lvl="1" algn="just"/>
            <a:r>
              <a:rPr lang="en-US" dirty="0">
                <a:latin typeface="+mj-lt"/>
              </a:rPr>
              <a:t>Distance measurement: Ultrasonic sensors</a:t>
            </a:r>
          </a:p>
          <a:p>
            <a:pPr lvl="1" algn="just"/>
            <a:r>
              <a:rPr lang="en-US" dirty="0">
                <a:latin typeface="+mj-lt"/>
              </a:rPr>
              <a:t>Terrain mapping: Lidar (light detection and ranging)</a:t>
            </a:r>
          </a:p>
          <a:p>
            <a:pPr lvl="1" algn="just"/>
            <a:r>
              <a:rPr lang="en-US" dirty="0">
                <a:latin typeface="+mj-lt"/>
              </a:rPr>
              <a:t>Proximity sensing: radar</a:t>
            </a:r>
          </a:p>
          <a:p>
            <a:pPr lvl="1" algn="just"/>
            <a:r>
              <a:rPr lang="en-US" dirty="0">
                <a:latin typeface="+mj-lt"/>
              </a:rPr>
              <a:t>Various forms of cameras</a:t>
            </a:r>
          </a:p>
          <a:p>
            <a:pPr lvl="1" algn="just"/>
            <a:r>
              <a:rPr lang="en-US" dirty="0">
                <a:latin typeface="+mj-lt"/>
              </a:rPr>
              <a:t>Motion sensor: accelerometers </a:t>
            </a:r>
          </a:p>
          <a:p>
            <a:pPr lvl="1" algn="just"/>
            <a:r>
              <a:rPr lang="en-US" dirty="0">
                <a:latin typeface="+mj-lt"/>
              </a:rPr>
              <a:t>…. And many more</a:t>
            </a:r>
          </a:p>
        </p:txBody>
      </p:sp>
    </p:spTree>
    <p:extLst>
      <p:ext uri="{BB962C8B-B14F-4D97-AF65-F5344CB8AC3E}">
        <p14:creationId xmlns:p14="http://schemas.microsoft.com/office/powerpoint/2010/main" val="3977502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So, what are sensors ? </a:t>
            </a:r>
          </a:p>
        </p:txBody>
      </p:sp>
      <p:sp>
        <p:nvSpPr>
          <p:cNvPr id="3" name="Content Placeholder 2"/>
          <p:cNvSpPr>
            <a:spLocks noGrp="1"/>
          </p:cNvSpPr>
          <p:nvPr>
            <p:ph idx="1"/>
          </p:nvPr>
        </p:nvSpPr>
        <p:spPr>
          <a:xfrm>
            <a:off x="838199" y="1501547"/>
            <a:ext cx="10860315" cy="4665663"/>
          </a:xfrm>
        </p:spPr>
        <p:txBody>
          <a:bodyPr>
            <a:noAutofit/>
          </a:bodyPr>
          <a:lstStyle/>
          <a:p>
            <a:pPr algn="just"/>
            <a:r>
              <a:rPr lang="en-US" dirty="0">
                <a:latin typeface="+mj-lt"/>
              </a:rPr>
              <a:t>They are an eyes and ears for an embedded device. They sense environment and help to understand the physical world. Sensor is an electronic component that measures a physical phenomenon. </a:t>
            </a:r>
          </a:p>
          <a:p>
            <a:r>
              <a:rPr lang="en-US" dirty="0">
                <a:latin typeface="+mj-lt"/>
              </a:rPr>
              <a:t>What are the phenomenon that you would like to sense and measure?</a:t>
            </a:r>
          </a:p>
          <a:p>
            <a:pPr lvl="1"/>
            <a:r>
              <a:rPr lang="en-US" dirty="0">
                <a:latin typeface="+mj-lt"/>
              </a:rPr>
              <a:t>Temperature</a:t>
            </a:r>
          </a:p>
          <a:p>
            <a:pPr lvl="1"/>
            <a:r>
              <a:rPr lang="en-US" dirty="0">
                <a:latin typeface="+mj-lt"/>
              </a:rPr>
              <a:t>Humidity</a:t>
            </a:r>
          </a:p>
          <a:p>
            <a:pPr lvl="1"/>
            <a:r>
              <a:rPr lang="en-US" dirty="0">
                <a:latin typeface="+mj-lt"/>
              </a:rPr>
              <a:t>Acoustic</a:t>
            </a:r>
          </a:p>
          <a:p>
            <a:pPr lvl="1"/>
            <a:r>
              <a:rPr lang="en-US" dirty="0">
                <a:latin typeface="+mj-lt"/>
              </a:rPr>
              <a:t>Vital signs</a:t>
            </a:r>
          </a:p>
          <a:p>
            <a:pPr lvl="1"/>
            <a:r>
              <a:rPr lang="en-US" b="1" dirty="0">
                <a:latin typeface="+mj-lt"/>
              </a:rPr>
              <a:t>…….</a:t>
            </a:r>
          </a:p>
          <a:p>
            <a:r>
              <a:rPr lang="en-US" b="1" dirty="0">
                <a:latin typeface="+mj-lt"/>
              </a:rPr>
              <a:t>Choice of sensor depends on the target embedded application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24</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25</a:t>
            </a:fld>
            <a:endParaRPr lang="en-US"/>
          </a:p>
        </p:txBody>
      </p:sp>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62859" y="1456133"/>
            <a:ext cx="4095481" cy="523220"/>
          </a:xfrm>
          <a:prstGeom prst="rect">
            <a:avLst/>
          </a:prstGeom>
          <a:noFill/>
        </p:spPr>
        <p:txBody>
          <a:bodyPr wrap="square" rtlCol="0">
            <a:spAutoFit/>
          </a:bodyPr>
          <a:lstStyle/>
          <a:p>
            <a:pPr algn="ctr"/>
            <a:r>
              <a:rPr lang="en-US" sz="2800" dirty="0"/>
              <a:t>Active Sensing</a:t>
            </a:r>
          </a:p>
        </p:txBody>
      </p:sp>
      <p:pic>
        <p:nvPicPr>
          <p:cNvPr id="6" name="Picture 5" descr="A satellite flying over the earth&#10;&#10;Description automatically generated">
            <a:extLst>
              <a:ext uri="{FF2B5EF4-FFF2-40B4-BE49-F238E27FC236}">
                <a16:creationId xmlns:a16="http://schemas.microsoft.com/office/drawing/2014/main" id="{4F6DDAA9-6A21-BBA1-3D41-C44774B1A755}"/>
              </a:ext>
            </a:extLst>
          </p:cNvPr>
          <p:cNvPicPr>
            <a:picLocks noChangeAspect="1"/>
          </p:cNvPicPr>
          <p:nvPr/>
        </p:nvPicPr>
        <p:blipFill>
          <a:blip r:embed="rId2"/>
          <a:stretch>
            <a:fillRect/>
          </a:stretch>
        </p:blipFill>
        <p:spPr>
          <a:xfrm>
            <a:off x="1639837" y="2158999"/>
            <a:ext cx="3919538" cy="3919538"/>
          </a:xfrm>
          <a:prstGeom prst="rect">
            <a:avLst/>
          </a:prstGeom>
        </p:spPr>
      </p:pic>
      <p:pic>
        <p:nvPicPr>
          <p:cNvPr id="7" name="Picture 6" descr="A satellite flying over the earth&#10;&#10;Description automatically generated">
            <a:extLst>
              <a:ext uri="{FF2B5EF4-FFF2-40B4-BE49-F238E27FC236}">
                <a16:creationId xmlns:a16="http://schemas.microsoft.com/office/drawing/2014/main" id="{0DA1C36C-0773-83B9-52E2-71DE609DCE04}"/>
              </a:ext>
            </a:extLst>
          </p:cNvPr>
          <p:cNvPicPr>
            <a:picLocks noChangeAspect="1"/>
          </p:cNvPicPr>
          <p:nvPr/>
        </p:nvPicPr>
        <p:blipFill>
          <a:blip r:embed="rId2"/>
          <a:stretch>
            <a:fillRect/>
          </a:stretch>
        </p:blipFill>
        <p:spPr>
          <a:xfrm>
            <a:off x="6654932" y="2147887"/>
            <a:ext cx="3930650" cy="3930650"/>
          </a:xfrm>
          <a:prstGeom prst="rect">
            <a:avLst/>
          </a:prstGeom>
        </p:spPr>
      </p:pic>
      <p:cxnSp>
        <p:nvCxnSpPr>
          <p:cNvPr id="13" name="Straight Arrow Connector 12">
            <a:extLst>
              <a:ext uri="{FF2B5EF4-FFF2-40B4-BE49-F238E27FC236}">
                <a16:creationId xmlns:a16="http://schemas.microsoft.com/office/drawing/2014/main" id="{8B8D04D5-CACE-16CE-9B15-D90D5711490F}"/>
              </a:ext>
            </a:extLst>
          </p:cNvPr>
          <p:cNvCxnSpPr>
            <a:cxnSpLocks/>
          </p:cNvCxnSpPr>
          <p:nvPr/>
        </p:nvCxnSpPr>
        <p:spPr>
          <a:xfrm flipV="1">
            <a:off x="3389461" y="4113212"/>
            <a:ext cx="574559" cy="687388"/>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B386E5C3-FD0F-1F56-33DF-2F1716ED6D07}"/>
              </a:ext>
            </a:extLst>
          </p:cNvPr>
          <p:cNvCxnSpPr>
            <a:cxnSpLocks/>
          </p:cNvCxnSpPr>
          <p:nvPr/>
        </p:nvCxnSpPr>
        <p:spPr>
          <a:xfrm flipV="1">
            <a:off x="8417976" y="4170209"/>
            <a:ext cx="709169" cy="94668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C3D890C6-A92A-9EEA-2B66-F5AB4451B526}"/>
              </a:ext>
            </a:extLst>
          </p:cNvPr>
          <p:cNvCxnSpPr>
            <a:cxnSpLocks/>
          </p:cNvCxnSpPr>
          <p:nvPr/>
        </p:nvCxnSpPr>
        <p:spPr>
          <a:xfrm flipH="1">
            <a:off x="8145429" y="4113212"/>
            <a:ext cx="671207" cy="86477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A79C8356-99B3-9AEF-ADA6-5C30939A5299}"/>
              </a:ext>
            </a:extLst>
          </p:cNvPr>
          <p:cNvCxnSpPr>
            <a:cxnSpLocks/>
          </p:cNvCxnSpPr>
          <p:nvPr/>
        </p:nvCxnSpPr>
        <p:spPr>
          <a:xfrm>
            <a:off x="2878485" y="3587398"/>
            <a:ext cx="400934" cy="1165622"/>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98330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26</a:t>
            </a:fld>
            <a:endParaRPr lang="en-US"/>
          </a:p>
        </p:txBody>
      </p:sp>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62859" y="1456133"/>
            <a:ext cx="4095481" cy="523220"/>
          </a:xfrm>
          <a:prstGeom prst="rect">
            <a:avLst/>
          </a:prstGeom>
          <a:noFill/>
        </p:spPr>
        <p:txBody>
          <a:bodyPr wrap="square" rtlCol="0">
            <a:spAutoFit/>
          </a:bodyPr>
          <a:lstStyle/>
          <a:p>
            <a:pPr algn="ctr"/>
            <a:r>
              <a:rPr lang="en-US" sz="2800" dirty="0"/>
              <a:t>Active Sensing</a:t>
            </a:r>
          </a:p>
        </p:txBody>
      </p:sp>
      <p:pic>
        <p:nvPicPr>
          <p:cNvPr id="6" name="Picture 5" descr="A satellite flying over the earth&#10;&#10;Description automatically generated">
            <a:extLst>
              <a:ext uri="{FF2B5EF4-FFF2-40B4-BE49-F238E27FC236}">
                <a16:creationId xmlns:a16="http://schemas.microsoft.com/office/drawing/2014/main" id="{4F6DDAA9-6A21-BBA1-3D41-C44774B1A755}"/>
              </a:ext>
            </a:extLst>
          </p:cNvPr>
          <p:cNvPicPr>
            <a:picLocks noChangeAspect="1"/>
          </p:cNvPicPr>
          <p:nvPr/>
        </p:nvPicPr>
        <p:blipFill>
          <a:blip r:embed="rId2"/>
          <a:stretch>
            <a:fillRect/>
          </a:stretch>
        </p:blipFill>
        <p:spPr>
          <a:xfrm>
            <a:off x="1639837" y="2158999"/>
            <a:ext cx="3919538" cy="3919538"/>
          </a:xfrm>
          <a:prstGeom prst="rect">
            <a:avLst/>
          </a:prstGeom>
        </p:spPr>
      </p:pic>
      <p:pic>
        <p:nvPicPr>
          <p:cNvPr id="7" name="Picture 6" descr="A satellite flying over the earth&#10;&#10;Description automatically generated">
            <a:extLst>
              <a:ext uri="{FF2B5EF4-FFF2-40B4-BE49-F238E27FC236}">
                <a16:creationId xmlns:a16="http://schemas.microsoft.com/office/drawing/2014/main" id="{0DA1C36C-0773-83B9-52E2-71DE609DCE04}"/>
              </a:ext>
            </a:extLst>
          </p:cNvPr>
          <p:cNvPicPr>
            <a:picLocks noChangeAspect="1"/>
          </p:cNvPicPr>
          <p:nvPr/>
        </p:nvPicPr>
        <p:blipFill>
          <a:blip r:embed="rId2"/>
          <a:stretch>
            <a:fillRect/>
          </a:stretch>
        </p:blipFill>
        <p:spPr>
          <a:xfrm>
            <a:off x="6654932" y="2147887"/>
            <a:ext cx="3930650" cy="3930650"/>
          </a:xfrm>
          <a:prstGeom prst="rect">
            <a:avLst/>
          </a:prstGeom>
        </p:spPr>
      </p:pic>
      <p:cxnSp>
        <p:nvCxnSpPr>
          <p:cNvPr id="13" name="Straight Arrow Connector 12">
            <a:extLst>
              <a:ext uri="{FF2B5EF4-FFF2-40B4-BE49-F238E27FC236}">
                <a16:creationId xmlns:a16="http://schemas.microsoft.com/office/drawing/2014/main" id="{8B8D04D5-CACE-16CE-9B15-D90D5711490F}"/>
              </a:ext>
            </a:extLst>
          </p:cNvPr>
          <p:cNvCxnSpPr>
            <a:cxnSpLocks/>
          </p:cNvCxnSpPr>
          <p:nvPr/>
        </p:nvCxnSpPr>
        <p:spPr>
          <a:xfrm flipV="1">
            <a:off x="3389461" y="4113212"/>
            <a:ext cx="574559" cy="687388"/>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B386E5C3-FD0F-1F56-33DF-2F1716ED6D07}"/>
              </a:ext>
            </a:extLst>
          </p:cNvPr>
          <p:cNvCxnSpPr>
            <a:cxnSpLocks/>
          </p:cNvCxnSpPr>
          <p:nvPr/>
        </p:nvCxnSpPr>
        <p:spPr>
          <a:xfrm flipV="1">
            <a:off x="8417976" y="4170209"/>
            <a:ext cx="709169" cy="94668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C3D890C6-A92A-9EEA-2B66-F5AB4451B526}"/>
              </a:ext>
            </a:extLst>
          </p:cNvPr>
          <p:cNvCxnSpPr>
            <a:cxnSpLocks/>
          </p:cNvCxnSpPr>
          <p:nvPr/>
        </p:nvCxnSpPr>
        <p:spPr>
          <a:xfrm flipH="1">
            <a:off x="8145429" y="4113212"/>
            <a:ext cx="671207" cy="864774"/>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cxnSp>
        <p:nvCxnSpPr>
          <p:cNvPr id="26" name="Straight Arrow Connector 25">
            <a:extLst>
              <a:ext uri="{FF2B5EF4-FFF2-40B4-BE49-F238E27FC236}">
                <a16:creationId xmlns:a16="http://schemas.microsoft.com/office/drawing/2014/main" id="{A79C8356-99B3-9AEF-ADA6-5C30939A5299}"/>
              </a:ext>
            </a:extLst>
          </p:cNvPr>
          <p:cNvCxnSpPr>
            <a:cxnSpLocks/>
          </p:cNvCxnSpPr>
          <p:nvPr/>
        </p:nvCxnSpPr>
        <p:spPr>
          <a:xfrm>
            <a:off x="2878485" y="3587398"/>
            <a:ext cx="400934" cy="1165622"/>
          </a:xfrm>
          <a:prstGeom prst="straightConnector1">
            <a:avLst/>
          </a:prstGeom>
          <a:ln w="76200">
            <a:solidFill>
              <a:schemeClr val="accent1"/>
            </a:solidFill>
            <a:tailEnd type="triangle"/>
          </a:ln>
        </p:spPr>
        <p:style>
          <a:lnRef idx="2">
            <a:schemeClr val="accent6"/>
          </a:lnRef>
          <a:fillRef idx="0">
            <a:schemeClr val="accent6"/>
          </a:fillRef>
          <a:effectRef idx="1">
            <a:schemeClr val="accent6"/>
          </a:effectRef>
          <a:fontRef idx="minor">
            <a:schemeClr val="tx1"/>
          </a:fontRef>
        </p:style>
      </p:cxnSp>
      <p:sp>
        <p:nvSpPr>
          <p:cNvPr id="9" name="TextBox 8">
            <a:extLst>
              <a:ext uri="{FF2B5EF4-FFF2-40B4-BE49-F238E27FC236}">
                <a16:creationId xmlns:a16="http://schemas.microsoft.com/office/drawing/2014/main" id="{0CE4862A-5572-B207-A3E5-51D0C1EBEC30}"/>
              </a:ext>
            </a:extLst>
          </p:cNvPr>
          <p:cNvSpPr txBox="1"/>
          <p:nvPr/>
        </p:nvSpPr>
        <p:spPr>
          <a:xfrm>
            <a:off x="838200" y="5985490"/>
            <a:ext cx="10781371" cy="954107"/>
          </a:xfrm>
          <a:prstGeom prst="rect">
            <a:avLst/>
          </a:prstGeom>
          <a:noFill/>
        </p:spPr>
        <p:txBody>
          <a:bodyPr wrap="square">
            <a:spAutoFit/>
          </a:bodyPr>
          <a:lstStyle/>
          <a:p>
            <a:r>
              <a:rPr lang="en-US" sz="2800" dirty="0">
                <a:latin typeface="+mj-lt"/>
              </a:rPr>
              <a:t>When we talk about embedded systems we focus on passive sensing. As It is much cheaper and at a lower energy consumption</a:t>
            </a:r>
          </a:p>
        </p:txBody>
      </p:sp>
    </p:spTree>
    <p:extLst>
      <p:ext uri="{BB962C8B-B14F-4D97-AF65-F5344CB8AC3E}">
        <p14:creationId xmlns:p14="http://schemas.microsoft.com/office/powerpoint/2010/main" val="76399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5" name="Picture 4" descr="A robotic vacuum cleaner on the floor&#10;&#10;Description automatically generated">
            <a:extLst>
              <a:ext uri="{FF2B5EF4-FFF2-40B4-BE49-F238E27FC236}">
                <a16:creationId xmlns:a16="http://schemas.microsoft.com/office/drawing/2014/main" id="{0BBF717B-545E-3BA9-2A06-5A8A9D7598DB}"/>
              </a:ext>
            </a:extLst>
          </p:cNvPr>
          <p:cNvPicPr>
            <a:picLocks noChangeAspect="1"/>
          </p:cNvPicPr>
          <p:nvPr/>
        </p:nvPicPr>
        <p:blipFill>
          <a:blip r:embed="rId2"/>
          <a:stretch>
            <a:fillRect/>
          </a:stretch>
        </p:blipFill>
        <p:spPr>
          <a:xfrm>
            <a:off x="4086709" y="2337768"/>
            <a:ext cx="4018582" cy="4018582"/>
          </a:xfrm>
          <a:prstGeom prst="rect">
            <a:avLst/>
          </a:prstGeom>
        </p:spPr>
      </p:pic>
      <p:sp>
        <p:nvSpPr>
          <p:cNvPr id="6" name="TextBox 5">
            <a:extLst>
              <a:ext uri="{FF2B5EF4-FFF2-40B4-BE49-F238E27FC236}">
                <a16:creationId xmlns:a16="http://schemas.microsoft.com/office/drawing/2014/main" id="{24EAB1DA-EE32-74D9-4D4E-8E649013D2BB}"/>
              </a:ext>
            </a:extLst>
          </p:cNvPr>
          <p:cNvSpPr txBox="1"/>
          <p:nvPr/>
        </p:nvSpPr>
        <p:spPr>
          <a:xfrm>
            <a:off x="838200" y="1491008"/>
            <a:ext cx="10781371" cy="523220"/>
          </a:xfrm>
          <a:prstGeom prst="rect">
            <a:avLst/>
          </a:prstGeom>
          <a:noFill/>
        </p:spPr>
        <p:txBody>
          <a:bodyPr wrap="square">
            <a:spAutoFit/>
          </a:bodyPr>
          <a:lstStyle/>
          <a:p>
            <a:r>
              <a:rPr lang="en-US" sz="2800" dirty="0">
                <a:latin typeface="+mj-lt"/>
              </a:rPr>
              <a:t>Vacuum cleaners: Distance measurement using ultrasound and Lidar</a:t>
            </a:r>
          </a:p>
        </p:txBody>
      </p:sp>
    </p:spTree>
    <p:extLst>
      <p:ext uri="{BB962C8B-B14F-4D97-AF65-F5344CB8AC3E}">
        <p14:creationId xmlns:p14="http://schemas.microsoft.com/office/powerpoint/2010/main" val="2626449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5" name="Picture 4" descr="A robotic vacuum cleaner on the floor&#10;&#10;Description automatically generated">
            <a:extLst>
              <a:ext uri="{FF2B5EF4-FFF2-40B4-BE49-F238E27FC236}">
                <a16:creationId xmlns:a16="http://schemas.microsoft.com/office/drawing/2014/main" id="{0BBF717B-545E-3BA9-2A06-5A8A9D7598DB}"/>
              </a:ext>
            </a:extLst>
          </p:cNvPr>
          <p:cNvPicPr>
            <a:picLocks noChangeAspect="1"/>
          </p:cNvPicPr>
          <p:nvPr/>
        </p:nvPicPr>
        <p:blipFill>
          <a:blip r:embed="rId2"/>
          <a:stretch>
            <a:fillRect/>
          </a:stretch>
        </p:blipFill>
        <p:spPr>
          <a:xfrm>
            <a:off x="4086709" y="2474293"/>
            <a:ext cx="4018582" cy="4018582"/>
          </a:xfrm>
          <a:prstGeom prst="rect">
            <a:avLst/>
          </a:prstGeom>
        </p:spPr>
      </p:pic>
      <p:sp>
        <p:nvSpPr>
          <p:cNvPr id="6" name="TextBox 5">
            <a:extLst>
              <a:ext uri="{FF2B5EF4-FFF2-40B4-BE49-F238E27FC236}">
                <a16:creationId xmlns:a16="http://schemas.microsoft.com/office/drawing/2014/main" id="{24EAB1DA-EE32-74D9-4D4E-8E649013D2BB}"/>
              </a:ext>
            </a:extLst>
          </p:cNvPr>
          <p:cNvSpPr txBox="1"/>
          <p:nvPr/>
        </p:nvSpPr>
        <p:spPr>
          <a:xfrm>
            <a:off x="838200" y="1491008"/>
            <a:ext cx="10781371" cy="954107"/>
          </a:xfrm>
          <a:prstGeom prst="rect">
            <a:avLst/>
          </a:prstGeom>
          <a:noFill/>
        </p:spPr>
        <p:txBody>
          <a:bodyPr wrap="square">
            <a:spAutoFit/>
          </a:bodyPr>
          <a:lstStyle/>
          <a:p>
            <a:r>
              <a:rPr lang="en-US" sz="2800" dirty="0">
                <a:latin typeface="+mj-lt"/>
              </a:rPr>
              <a:t>Vacuum cleaners: Distance measurement using ultrasound and Lidar</a:t>
            </a:r>
          </a:p>
          <a:p>
            <a:pPr marL="914400" lvl="1" indent="-457200">
              <a:buFont typeface="Arial" panose="020B0604020202020204" pitchFamily="34" charset="0"/>
              <a:buChar char="•"/>
            </a:pPr>
            <a:r>
              <a:rPr lang="en-US" sz="2800" dirty="0">
                <a:latin typeface="+mj-lt"/>
              </a:rPr>
              <a:t>Active: Transmit acoustic signal (ultrasound) or laser (Lidar)</a:t>
            </a:r>
          </a:p>
        </p:txBody>
      </p:sp>
    </p:spTree>
    <p:extLst>
      <p:ext uri="{BB962C8B-B14F-4D97-AF65-F5344CB8AC3E}">
        <p14:creationId xmlns:p14="http://schemas.microsoft.com/office/powerpoint/2010/main" val="2895063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29</a:t>
            </a:fld>
            <a:endParaRPr lang="en-US"/>
          </a:p>
        </p:txBody>
      </p:sp>
      <p:sp>
        <p:nvSpPr>
          <p:cNvPr id="13" name="TextBox 12">
            <a:extLst>
              <a:ext uri="{FF2B5EF4-FFF2-40B4-BE49-F238E27FC236}">
                <a16:creationId xmlns:a16="http://schemas.microsoft.com/office/drawing/2014/main" id="{0C04388E-B558-7A63-2982-0A3651EDCAF4}"/>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Taking photographs under camera flash</a:t>
            </a:r>
          </a:p>
        </p:txBody>
      </p:sp>
      <p:pic>
        <p:nvPicPr>
          <p:cNvPr id="15" name="Picture 14" descr="A light bulb next to a croissant and a camera&#10;&#10;Description automatically generated">
            <a:extLst>
              <a:ext uri="{FF2B5EF4-FFF2-40B4-BE49-F238E27FC236}">
                <a16:creationId xmlns:a16="http://schemas.microsoft.com/office/drawing/2014/main" id="{7D904277-5769-0DAB-D026-E1202D1098FC}"/>
              </a:ext>
            </a:extLst>
          </p:cNvPr>
          <p:cNvPicPr>
            <a:picLocks noChangeAspect="1"/>
          </p:cNvPicPr>
          <p:nvPr/>
        </p:nvPicPr>
        <p:blipFill>
          <a:blip r:embed="rId2"/>
          <a:stretch>
            <a:fillRect/>
          </a:stretch>
        </p:blipFill>
        <p:spPr>
          <a:xfrm>
            <a:off x="3801754" y="2396470"/>
            <a:ext cx="4142442" cy="4142442"/>
          </a:xfrm>
          <a:prstGeom prst="rect">
            <a:avLst/>
          </a:prstGeom>
        </p:spPr>
      </p:pic>
    </p:spTree>
    <p:extLst>
      <p:ext uri="{BB962C8B-B14F-4D97-AF65-F5344CB8AC3E}">
        <p14:creationId xmlns:p14="http://schemas.microsoft.com/office/powerpoint/2010/main" val="355903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13" name="TextBox 12">
            <a:extLst>
              <a:ext uri="{FF2B5EF4-FFF2-40B4-BE49-F238E27FC236}">
                <a16:creationId xmlns:a16="http://schemas.microsoft.com/office/drawing/2014/main" id="{0C04388E-B558-7A63-2982-0A3651EDCAF4}"/>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Taking photographs under camera flash:  active sensing</a:t>
            </a:r>
          </a:p>
        </p:txBody>
      </p:sp>
      <p:pic>
        <p:nvPicPr>
          <p:cNvPr id="15" name="Picture 14" descr="A light bulb next to a croissant and a camera&#10;&#10;Description automatically generated">
            <a:extLst>
              <a:ext uri="{FF2B5EF4-FFF2-40B4-BE49-F238E27FC236}">
                <a16:creationId xmlns:a16="http://schemas.microsoft.com/office/drawing/2014/main" id="{7D904277-5769-0DAB-D026-E1202D1098FC}"/>
              </a:ext>
            </a:extLst>
          </p:cNvPr>
          <p:cNvPicPr>
            <a:picLocks noChangeAspect="1"/>
          </p:cNvPicPr>
          <p:nvPr/>
        </p:nvPicPr>
        <p:blipFill>
          <a:blip r:embed="rId2"/>
          <a:stretch>
            <a:fillRect/>
          </a:stretch>
        </p:blipFill>
        <p:spPr>
          <a:xfrm>
            <a:off x="3801754" y="2396470"/>
            <a:ext cx="4142442" cy="4142442"/>
          </a:xfrm>
          <a:prstGeom prst="rect">
            <a:avLst/>
          </a:prstGeom>
        </p:spPr>
      </p:pic>
    </p:spTree>
    <p:extLst>
      <p:ext uri="{BB962C8B-B14F-4D97-AF65-F5344CB8AC3E}">
        <p14:creationId xmlns:p14="http://schemas.microsoft.com/office/powerpoint/2010/main" val="273216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31</a:t>
            </a:fld>
            <a:endParaRPr lang="en-US"/>
          </a:p>
        </p:txBody>
      </p:sp>
      <p:sp>
        <p:nvSpPr>
          <p:cNvPr id="13" name="TextBox 12">
            <a:extLst>
              <a:ext uri="{FF2B5EF4-FFF2-40B4-BE49-F238E27FC236}">
                <a16:creationId xmlns:a16="http://schemas.microsoft.com/office/drawing/2014/main" id="{0C04388E-B558-7A63-2982-0A3651EDCAF4}"/>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Taking photographs without camera flash:  passive sensing</a:t>
            </a:r>
          </a:p>
        </p:txBody>
      </p:sp>
      <p:pic>
        <p:nvPicPr>
          <p:cNvPr id="15" name="Picture 14" descr="A light bulb next to a croissant and a camera&#10;&#10;Description automatically generated">
            <a:extLst>
              <a:ext uri="{FF2B5EF4-FFF2-40B4-BE49-F238E27FC236}">
                <a16:creationId xmlns:a16="http://schemas.microsoft.com/office/drawing/2014/main" id="{7D904277-5769-0DAB-D026-E1202D1098FC}"/>
              </a:ext>
            </a:extLst>
          </p:cNvPr>
          <p:cNvPicPr>
            <a:picLocks noChangeAspect="1"/>
          </p:cNvPicPr>
          <p:nvPr/>
        </p:nvPicPr>
        <p:blipFill>
          <a:blip r:embed="rId2"/>
          <a:stretch>
            <a:fillRect/>
          </a:stretch>
        </p:blipFill>
        <p:spPr>
          <a:xfrm>
            <a:off x="3801754" y="2396470"/>
            <a:ext cx="4142442" cy="4142442"/>
          </a:xfrm>
          <a:prstGeom prst="rect">
            <a:avLst/>
          </a:prstGeom>
        </p:spPr>
      </p:pic>
    </p:spTree>
    <p:extLst>
      <p:ext uri="{BB962C8B-B14F-4D97-AF65-F5344CB8AC3E}">
        <p14:creationId xmlns:p14="http://schemas.microsoft.com/office/powerpoint/2010/main" val="780325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3" name="Picture 2" descr="A picture containing text&#10;&#10;Description automatically generated">
            <a:extLst>
              <a:ext uri="{FF2B5EF4-FFF2-40B4-BE49-F238E27FC236}">
                <a16:creationId xmlns:a16="http://schemas.microsoft.com/office/drawing/2014/main" id="{FDC0EC2C-49AF-40B6-D80D-E7667138B462}"/>
              </a:ext>
            </a:extLst>
          </p:cNvPr>
          <p:cNvPicPr>
            <a:picLocks noChangeAspect="1"/>
          </p:cNvPicPr>
          <p:nvPr/>
        </p:nvPicPr>
        <p:blipFill>
          <a:blip r:embed="rId2"/>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CE4D2C45-279E-CF1D-0E7E-F8583F2551F0}"/>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Body temperature sensing on a smart watch?</a:t>
            </a:r>
          </a:p>
        </p:txBody>
      </p:sp>
      <p:pic>
        <p:nvPicPr>
          <p:cNvPr id="8" name="Picture 7" descr="A watch on a leather case&#10;&#10;Description automatically generated">
            <a:extLst>
              <a:ext uri="{FF2B5EF4-FFF2-40B4-BE49-F238E27FC236}">
                <a16:creationId xmlns:a16="http://schemas.microsoft.com/office/drawing/2014/main" id="{98BC2913-A345-ACA5-1845-080E4BA7A01B}"/>
              </a:ext>
            </a:extLst>
          </p:cNvPr>
          <p:cNvPicPr>
            <a:picLocks noChangeAspect="1"/>
          </p:cNvPicPr>
          <p:nvPr/>
        </p:nvPicPr>
        <p:blipFill>
          <a:blip r:embed="rId3"/>
          <a:stretch>
            <a:fillRect/>
          </a:stretch>
        </p:blipFill>
        <p:spPr>
          <a:xfrm>
            <a:off x="6825808" y="2685302"/>
            <a:ext cx="3299500" cy="3299500"/>
          </a:xfrm>
          <a:prstGeom prst="rect">
            <a:avLst/>
          </a:prstGeom>
        </p:spPr>
      </p:pic>
    </p:spTree>
    <p:extLst>
      <p:ext uri="{BB962C8B-B14F-4D97-AF65-F5344CB8AC3E}">
        <p14:creationId xmlns:p14="http://schemas.microsoft.com/office/powerpoint/2010/main" val="1495411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Identify passive/active sensing from applications?</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33</a:t>
            </a:fld>
            <a:endParaRPr lang="en-US"/>
          </a:p>
        </p:txBody>
      </p:sp>
      <p:pic>
        <p:nvPicPr>
          <p:cNvPr id="3" name="Picture 2" descr="A picture containing text&#10;&#10;Description automatically generated">
            <a:extLst>
              <a:ext uri="{FF2B5EF4-FFF2-40B4-BE49-F238E27FC236}">
                <a16:creationId xmlns:a16="http://schemas.microsoft.com/office/drawing/2014/main" id="{F683620B-2011-20E7-7D86-91A343542099}"/>
              </a:ext>
            </a:extLst>
          </p:cNvPr>
          <p:cNvPicPr>
            <a:picLocks noChangeAspect="1"/>
          </p:cNvPicPr>
          <p:nvPr/>
        </p:nvPicPr>
        <p:blipFill>
          <a:blip r:embed="rId2"/>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8A380B72-4DD8-D8C6-948F-89986308523F}"/>
              </a:ext>
            </a:extLst>
          </p:cNvPr>
          <p:cNvSpPr txBox="1"/>
          <p:nvPr/>
        </p:nvSpPr>
        <p:spPr>
          <a:xfrm>
            <a:off x="838200" y="1690688"/>
            <a:ext cx="10781371" cy="523220"/>
          </a:xfrm>
          <a:prstGeom prst="rect">
            <a:avLst/>
          </a:prstGeom>
          <a:noFill/>
        </p:spPr>
        <p:txBody>
          <a:bodyPr wrap="square">
            <a:spAutoFit/>
          </a:bodyPr>
          <a:lstStyle/>
          <a:p>
            <a:r>
              <a:rPr lang="en-US" sz="2800" dirty="0">
                <a:latin typeface="+mj-lt"/>
              </a:rPr>
              <a:t>Body temperature sensing on a smartwatch?  Passive sensing</a:t>
            </a:r>
          </a:p>
        </p:txBody>
      </p:sp>
      <p:pic>
        <p:nvPicPr>
          <p:cNvPr id="7" name="Picture 6" descr="A watch on a leather case&#10;&#10;Description automatically generated">
            <a:extLst>
              <a:ext uri="{FF2B5EF4-FFF2-40B4-BE49-F238E27FC236}">
                <a16:creationId xmlns:a16="http://schemas.microsoft.com/office/drawing/2014/main" id="{B9F26896-25CB-026E-2727-FEBC20013CBC}"/>
              </a:ext>
            </a:extLst>
          </p:cNvPr>
          <p:cNvPicPr>
            <a:picLocks noChangeAspect="1"/>
          </p:cNvPicPr>
          <p:nvPr/>
        </p:nvPicPr>
        <p:blipFill>
          <a:blip r:embed="rId3"/>
          <a:stretch>
            <a:fillRect/>
          </a:stretch>
        </p:blipFill>
        <p:spPr>
          <a:xfrm>
            <a:off x="6825808" y="2685302"/>
            <a:ext cx="3299500" cy="3299500"/>
          </a:xfrm>
          <a:prstGeom prst="rect">
            <a:avLst/>
          </a:prstGeom>
        </p:spPr>
      </p:pic>
    </p:spTree>
    <p:extLst>
      <p:ext uri="{BB962C8B-B14F-4D97-AF65-F5344CB8AC3E}">
        <p14:creationId xmlns:p14="http://schemas.microsoft.com/office/powerpoint/2010/main" val="2289493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SG" sz="4000" b="0" i="0" u="none" strike="noStrike" dirty="0">
                <a:effectLst/>
                <a:latin typeface="+mn-lt"/>
              </a:rPr>
              <a:t>Sensors have become exceedingly energy-efficient</a:t>
            </a:r>
            <a:endParaRPr lang="en-SG" sz="4000" b="0" dirty="0">
              <a:effectLst/>
              <a:latin typeface="+mn-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34</a:t>
            </a:fld>
            <a:endParaRPr lang="en-US"/>
          </a:p>
        </p:txBody>
      </p:sp>
      <p:sp>
        <p:nvSpPr>
          <p:cNvPr id="5" name="Content Placeholder 2">
            <a:extLst>
              <a:ext uri="{FF2B5EF4-FFF2-40B4-BE49-F238E27FC236}">
                <a16:creationId xmlns:a16="http://schemas.microsoft.com/office/drawing/2014/main" id="{438ED3AB-7EA1-12E0-7694-6B5AC2E082CC}"/>
              </a:ext>
            </a:extLst>
          </p:cNvPr>
          <p:cNvSpPr>
            <a:spLocks noGrp="1"/>
          </p:cNvSpPr>
          <p:nvPr>
            <p:ph idx="1"/>
          </p:nvPr>
        </p:nvSpPr>
        <p:spPr>
          <a:xfrm>
            <a:off x="838201" y="1690688"/>
            <a:ext cx="10515600" cy="1325563"/>
          </a:xfrm>
        </p:spPr>
        <p:txBody>
          <a:bodyPr>
            <a:normAutofit fontScale="92500"/>
          </a:bodyPr>
          <a:lstStyle/>
          <a:p>
            <a:r>
              <a:rPr lang="en-US" dirty="0">
                <a:latin typeface="+mj-lt"/>
              </a:rPr>
              <a:t>During past decades, sensors have become exceedingly </a:t>
            </a:r>
            <a:r>
              <a:rPr lang="en-US" b="1" dirty="0">
                <a:solidFill>
                  <a:srgbClr val="FF0000"/>
                </a:solidFill>
              </a:rPr>
              <a:t>energy-efficient</a:t>
            </a:r>
          </a:p>
          <a:p>
            <a:pPr lvl="1"/>
            <a:r>
              <a:rPr lang="en-US" dirty="0">
                <a:latin typeface="+mj-lt"/>
              </a:rPr>
              <a:t>E.g., Accelerometer, Temperature, Image Sensors: Few µW’s of power</a:t>
            </a:r>
          </a:p>
          <a:p>
            <a:pPr lvl="1"/>
            <a:r>
              <a:rPr lang="en-US" dirty="0">
                <a:latin typeface="+mj-lt"/>
              </a:rPr>
              <a:t>Mostly passive sensors in constrained wireless embedded devices</a:t>
            </a:r>
          </a:p>
          <a:p>
            <a:endParaRPr lang="en-US" dirty="0">
              <a:latin typeface="+mj-lt"/>
            </a:endParaRPr>
          </a:p>
          <a:p>
            <a:pPr marL="0" indent="0">
              <a:buNone/>
            </a:pPr>
            <a:endParaRPr lang="en-US" dirty="0">
              <a:latin typeface="+mj-lt"/>
            </a:endParaRPr>
          </a:p>
        </p:txBody>
      </p:sp>
      <p:pic>
        <p:nvPicPr>
          <p:cNvPr id="8" name="Picture 7">
            <a:extLst>
              <a:ext uri="{FF2B5EF4-FFF2-40B4-BE49-F238E27FC236}">
                <a16:creationId xmlns:a16="http://schemas.microsoft.com/office/drawing/2014/main" id="{747F0E7D-3658-D899-137B-7768C1294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734" y="3391096"/>
            <a:ext cx="3093868" cy="3093868"/>
          </a:xfrm>
          <a:prstGeom prst="rect">
            <a:avLst/>
          </a:prstGeom>
        </p:spPr>
      </p:pic>
      <p:pic>
        <p:nvPicPr>
          <p:cNvPr id="10" name="Picture 9" descr="A person holding a small green circuit board&#10;&#10;Description automatically generated">
            <a:extLst>
              <a:ext uri="{FF2B5EF4-FFF2-40B4-BE49-F238E27FC236}">
                <a16:creationId xmlns:a16="http://schemas.microsoft.com/office/drawing/2014/main" id="{5190532F-D71E-E225-96BE-159C8222D6D7}"/>
              </a:ext>
            </a:extLst>
          </p:cNvPr>
          <p:cNvPicPr>
            <a:picLocks noChangeAspect="1"/>
          </p:cNvPicPr>
          <p:nvPr/>
        </p:nvPicPr>
        <p:blipFill>
          <a:blip r:embed="rId3"/>
          <a:stretch>
            <a:fillRect/>
          </a:stretch>
        </p:blipFill>
        <p:spPr>
          <a:xfrm>
            <a:off x="6232732" y="3136799"/>
            <a:ext cx="4212839" cy="2808559"/>
          </a:xfrm>
          <a:prstGeom prst="rect">
            <a:avLst/>
          </a:prstGeom>
        </p:spPr>
      </p:pic>
    </p:spTree>
    <p:extLst>
      <p:ext uri="{BB962C8B-B14F-4D97-AF65-F5344CB8AC3E}">
        <p14:creationId xmlns:p14="http://schemas.microsoft.com/office/powerpoint/2010/main" val="40363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t>Break! Q&amp;A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57327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1050138" cy="3129145"/>
          </a:xfrm>
        </p:spPr>
        <p:txBody>
          <a:bodyPr>
            <a:normAutofit/>
          </a:bodyPr>
          <a:lstStyle/>
          <a:p>
            <a:r>
              <a:rPr lang="en-US" dirty="0">
                <a:latin typeface="+mj-lt"/>
              </a:rPr>
              <a:t>We review some of the important points from the last lecture</a:t>
            </a:r>
          </a:p>
          <a:p>
            <a:r>
              <a:rPr lang="en-US" dirty="0">
                <a:latin typeface="+mj-lt"/>
                <a:sym typeface="Wingdings" pitchFamily="2" charset="2"/>
              </a:rPr>
              <a:t>What are sensors? Two main categories of sensing modality</a:t>
            </a:r>
          </a:p>
          <a:p>
            <a:r>
              <a:rPr lang="en-US" b="1" dirty="0">
                <a:sym typeface="Wingdings" pitchFamily="2" charset="2"/>
              </a:rPr>
              <a:t>Basics of sensing, ADCs, and interfacing sensors with microcontroller</a:t>
            </a:r>
          </a:p>
          <a:p>
            <a:r>
              <a:rPr lang="en-US" dirty="0">
                <a:latin typeface="+mj-lt"/>
                <a:sym typeface="Wingdings" pitchFamily="2" charset="2"/>
              </a:rPr>
              <a:t>Sensing using potential changes, other sensors</a:t>
            </a:r>
          </a:p>
          <a:p>
            <a:r>
              <a:rPr lang="en-US" dirty="0">
                <a:latin typeface="+mj-lt"/>
                <a:sym typeface="Wingdings" pitchFamily="2" charset="2"/>
              </a:rPr>
              <a:t>Case study: Visible Light Sensing, Actuation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36</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93789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430251" y="436832"/>
            <a:ext cx="11762678" cy="1325563"/>
          </a:xfrm>
        </p:spPr>
        <p:txBody>
          <a:bodyPr>
            <a:normAutofit/>
          </a:bodyPr>
          <a:lstStyle/>
          <a:p>
            <a:r>
              <a:rPr lang="en-US" sz="4000" dirty="0">
                <a:latin typeface="+mn-lt"/>
              </a:rPr>
              <a:t>Digital microcontrollers, analog world,  and sensors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431180" y="1762975"/>
            <a:ext cx="11329639" cy="3790911"/>
          </a:xfrm>
        </p:spPr>
        <p:txBody>
          <a:bodyPr>
            <a:normAutofit/>
          </a:bodyPr>
          <a:lstStyle/>
          <a:p>
            <a:pPr algn="just"/>
            <a:r>
              <a:rPr lang="en-US" dirty="0">
                <a:latin typeface="+mj-lt"/>
              </a:rPr>
              <a:t>Microcontrollers: Digital component designed to process digital signals. They interpret commands from the software programmed into their memory.</a:t>
            </a:r>
          </a:p>
          <a:p>
            <a:pPr algn="just"/>
            <a:r>
              <a:rPr lang="en-US" b="1" dirty="0">
                <a:latin typeface="+mj-lt"/>
              </a:rPr>
              <a:t>Analog vs. Digital: </a:t>
            </a:r>
            <a:r>
              <a:rPr lang="en-US" dirty="0">
                <a:latin typeface="+mj-lt"/>
              </a:rPr>
              <a:t>The physical world is inherently analog, meaning it varies continuously. A common example of an analog phenomenon is the fluctuation of temperature or humidity.</a:t>
            </a:r>
          </a:p>
          <a:p>
            <a:pPr algn="just"/>
            <a:r>
              <a:rPr lang="en-US" dirty="0">
                <a:latin typeface="+mj-lt"/>
              </a:rPr>
              <a:t>Sensors are devices that monitor physical phenomena and convert them into electrical signals. These electrical signals can then be processed by microcontrollers to support an embedded application</a:t>
            </a:r>
          </a:p>
          <a:p>
            <a:pPr algn="just"/>
            <a:endParaRPr lang="en-US" dirty="0">
              <a:latin typeface="+mj-lt"/>
            </a:endParaRP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37</a:t>
            </a:fld>
            <a:endParaRPr lang="en-US"/>
          </a:p>
        </p:txBody>
      </p:sp>
    </p:spTree>
    <p:extLst>
      <p:ext uri="{BB962C8B-B14F-4D97-AF65-F5344CB8AC3E}">
        <p14:creationId xmlns:p14="http://schemas.microsoft.com/office/powerpoint/2010/main" val="2752318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216055" y="233071"/>
            <a:ext cx="11762678" cy="1325563"/>
          </a:xfrm>
        </p:spPr>
        <p:txBody>
          <a:bodyPr>
            <a:normAutofit/>
          </a:bodyPr>
          <a:lstStyle/>
          <a:p>
            <a:r>
              <a:rPr lang="en-US" sz="4000" dirty="0">
                <a:latin typeface="+mn-lt"/>
              </a:rPr>
              <a:t>Sensors transform phenomenon into electrical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216055" y="1645133"/>
            <a:ext cx="11762678" cy="4599627"/>
          </a:xfrm>
        </p:spPr>
        <p:txBody>
          <a:bodyPr>
            <a:normAutofit/>
          </a:bodyPr>
          <a:lstStyle/>
          <a:p>
            <a:pPr algn="just"/>
            <a:r>
              <a:rPr lang="en-SG" dirty="0">
                <a:latin typeface="+mj-lt"/>
              </a:rPr>
              <a:t>H</a:t>
            </a:r>
            <a:r>
              <a:rPr lang="en-SG" b="0" i="0" dirty="0">
                <a:effectLst/>
                <a:latin typeface="+mj-lt"/>
              </a:rPr>
              <a:t>ow sensors convert physical phenomena into electrical signals, we refer to Ohm's Law, which states that Voltage (V) equals Current (I) times Resistance (R)</a:t>
            </a:r>
          </a:p>
          <a:p>
            <a:pPr algn="just"/>
            <a:endParaRPr lang="en-SG" b="0" i="0" dirty="0">
              <a:effectLst/>
              <a:latin typeface="+mj-lt"/>
            </a:endParaRPr>
          </a:p>
          <a:p>
            <a:pPr marL="0" indent="0" algn="ctr">
              <a:buNone/>
            </a:pPr>
            <a:r>
              <a:rPr lang="en-SG" sz="3200" dirty="0">
                <a:solidFill>
                  <a:srgbClr val="C00000"/>
                </a:solidFill>
              </a:rPr>
              <a:t>V (Voltage) = I (Current) X R (Resistance)</a:t>
            </a:r>
          </a:p>
          <a:p>
            <a:pPr algn="just"/>
            <a:endParaRPr lang="en-SG" b="0" i="0" dirty="0">
              <a:effectLst/>
              <a:latin typeface="+mj-lt"/>
            </a:endParaRPr>
          </a:p>
          <a:p>
            <a:pPr algn="just"/>
            <a:r>
              <a:rPr lang="en-US" dirty="0">
                <a:latin typeface="+mj-lt"/>
              </a:rPr>
              <a:t>By altering one of the variables in Ohm’s law —Voltage (V), Current (I), or Resistance (R)—in response to changes in the phenomenon, a sensor generates an analog electrical signal that corresponds to that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1247909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292387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422" y="2089865"/>
            <a:ext cx="10914290" cy="2850625"/>
          </a:xfrm>
        </p:spPr>
        <p:txBody>
          <a:bodyPr>
            <a:normAutofit/>
          </a:bodyPr>
          <a:lstStyle/>
          <a:p>
            <a:r>
              <a:rPr lang="en-US" b="1" dirty="0">
                <a:latin typeface="+mj-lt"/>
              </a:rPr>
              <a:t>Course code: </a:t>
            </a:r>
            <a:r>
              <a:rPr lang="en-US" dirty="0">
                <a:latin typeface="+mj-lt"/>
              </a:rPr>
              <a:t>CS 5272,   </a:t>
            </a:r>
            <a:r>
              <a:rPr lang="en-US" b="1" dirty="0">
                <a:latin typeface="+mj-lt"/>
              </a:rPr>
              <a:t>Day of week: </a:t>
            </a:r>
            <a:r>
              <a:rPr lang="en-US" dirty="0">
                <a:latin typeface="+mj-lt"/>
              </a:rPr>
              <a:t>Monday, 6:30pm to 8:30pm</a:t>
            </a:r>
          </a:p>
          <a:p>
            <a:pPr lvl="1"/>
            <a:r>
              <a:rPr lang="en-US" dirty="0">
                <a:latin typeface="+mj-lt"/>
              </a:rPr>
              <a:t>Plan for a lecture duration between 1-1.5 hours!</a:t>
            </a:r>
          </a:p>
          <a:p>
            <a:pPr lvl="1"/>
            <a:endParaRPr lang="en-US" dirty="0">
              <a:latin typeface="+mj-lt"/>
            </a:endParaRPr>
          </a:p>
          <a:p>
            <a:r>
              <a:rPr lang="en-US" b="1" dirty="0">
                <a:latin typeface="+mj-lt"/>
              </a:rPr>
              <a:t>Office hours: </a:t>
            </a:r>
            <a:r>
              <a:rPr lang="en-US" dirty="0">
                <a:latin typeface="+mj-lt"/>
              </a:rPr>
              <a:t>COM3 - #2 – 25, Thursday : 4 – 6 pm  (by appointment)</a:t>
            </a:r>
          </a:p>
          <a:p>
            <a:pPr lvl="1"/>
            <a:r>
              <a:rPr lang="en-US" dirty="0">
                <a:latin typeface="+mj-lt"/>
              </a:rPr>
              <a:t>Please send me an email to reserve slot</a:t>
            </a:r>
          </a:p>
          <a:p>
            <a:pPr lvl="1"/>
            <a:r>
              <a:rPr lang="en-US" dirty="0">
                <a:latin typeface="+mj-lt"/>
              </a:rPr>
              <a:t>What can you discuss? Anything related to course or wireless networking</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838200" y="365125"/>
            <a:ext cx="10515600" cy="1325563"/>
          </a:xfrm>
        </p:spPr>
        <p:txBody>
          <a:bodyPr>
            <a:normAutofit/>
          </a:bodyPr>
          <a:lstStyle/>
          <a:p>
            <a:r>
              <a:rPr lang="en-GB" dirty="0">
                <a:latin typeface="+mn-lt"/>
              </a:rPr>
              <a:t>General information regarding the course</a:t>
            </a:r>
            <a:endParaRPr lang="en-SE" dirty="0">
              <a:latin typeface="+mn-lt"/>
            </a:endParaRPr>
          </a:p>
        </p:txBody>
      </p:sp>
    </p:spTree>
    <p:extLst>
      <p:ext uri="{BB962C8B-B14F-4D97-AF65-F5344CB8AC3E}">
        <p14:creationId xmlns:p14="http://schemas.microsoft.com/office/powerpoint/2010/main" val="36314055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a:xfrm>
                <a:off x="525966" y="1424181"/>
                <a:ext cx="11071302" cy="5297293"/>
              </a:xfrm>
            </p:spPr>
            <p:txBody>
              <a:bodyPr>
                <a:normAutofit/>
              </a:bodyPr>
              <a:lstStyle/>
              <a:p>
                <a:pPr algn="just"/>
                <a:r>
                  <a:rPr lang="en-US" dirty="0">
                    <a:latin typeface="+mj-lt"/>
                  </a:rPr>
                  <a:t>Resistivity is a fundamental property of materials that quantifies how strongly a material opposes the flow of electric current. This property, denoted as   </a:t>
                </a:r>
                <a:r>
                  <a:rPr lang="el-GR" dirty="0">
                    <a:latin typeface="+mj-lt"/>
                  </a:rPr>
                  <a:t>ρ, </a:t>
                </a:r>
                <a:r>
                  <a:rPr lang="en-US" dirty="0">
                    <a:latin typeface="+mj-lt"/>
                  </a:rPr>
                  <a:t>can change in response to various physical phenomena such as temperature, light exposure, or mechanical strain</a:t>
                </a:r>
              </a:p>
              <a:p>
                <a:pPr algn="just"/>
                <a:r>
                  <a:rPr lang="en-SG" b="0" i="0" dirty="0">
                    <a:effectLst/>
                    <a:latin typeface="+mj-lt"/>
                  </a:rPr>
                  <a:t>The resistance (</a:t>
                </a:r>
                <a:r>
                  <a:rPr lang="en-SG" b="0" i="1" dirty="0">
                    <a:effectLst/>
                    <a:latin typeface="+mj-lt"/>
                  </a:rPr>
                  <a:t>R</a:t>
                </a:r>
                <a:r>
                  <a:rPr lang="en-SG" b="0" i="0" dirty="0">
                    <a:effectLst/>
                    <a:latin typeface="+mj-lt"/>
                  </a:rPr>
                  <a:t>) of a conductor is determined by its resistivity (</a:t>
                </a:r>
                <a:r>
                  <a:rPr lang="el-GR" b="0" i="1" dirty="0">
                    <a:effectLst/>
                    <a:latin typeface="+mj-lt"/>
                  </a:rPr>
                  <a:t>ρ</a:t>
                </a:r>
                <a:r>
                  <a:rPr lang="el-GR" b="0" i="0" dirty="0">
                    <a:effectLst/>
                    <a:latin typeface="+mj-lt"/>
                  </a:rPr>
                  <a:t>), </a:t>
                </a:r>
                <a:r>
                  <a:rPr lang="en-SG" b="0" i="0" dirty="0">
                    <a:effectLst/>
                    <a:latin typeface="+mj-lt"/>
                  </a:rPr>
                  <a:t>its length (</a:t>
                </a:r>
                <a:r>
                  <a:rPr lang="en-SG" b="0" i="1" dirty="0">
                    <a:effectLst/>
                    <a:latin typeface="+mj-lt"/>
                  </a:rPr>
                  <a:t>L</a:t>
                </a:r>
                <a:r>
                  <a:rPr lang="en-SG" b="0" i="0" dirty="0">
                    <a:effectLst/>
                    <a:latin typeface="+mj-lt"/>
                  </a:rPr>
                  <a:t>), and its cross-sectional area (</a:t>
                </a:r>
                <a:r>
                  <a:rPr lang="en-SG" b="0" i="1" dirty="0">
                    <a:effectLst/>
                    <a:latin typeface="+mj-lt"/>
                  </a:rPr>
                  <a:t>A</a:t>
                </a:r>
                <a:r>
                  <a:rPr lang="en-SG" b="0" i="0" dirty="0">
                    <a:effectLst/>
                    <a:latin typeface="+mj-lt"/>
                  </a:rPr>
                  <a:t>) as described by the equation:</a:t>
                </a:r>
              </a:p>
              <a:p>
                <a:pPr algn="just"/>
                <a:endParaRPr lang="en-US" dirty="0">
                  <a:latin typeface="+mj-lt"/>
                </a:endParaRPr>
              </a:p>
              <a:p>
                <a:pPr marL="0" indent="0">
                  <a:buNone/>
                </a:pPr>
                <a14:m>
                  <m:oMathPara xmlns:m="http://schemas.openxmlformats.org/officeDocument/2006/math">
                    <m:oMathParaPr>
                      <m:jc m:val="center"/>
                    </m:oMathParaPr>
                    <m:oMath xmlns:m="http://schemas.openxmlformats.org/officeDocument/2006/math">
                      <m:r>
                        <a:rPr lang="en-US" sz="3600" i="1" dirty="0" smtClean="0">
                          <a:solidFill>
                            <a:srgbClr val="C00000"/>
                          </a:solidFill>
                          <a:latin typeface="Cambria Math" panose="02040503050406030204" pitchFamily="18" charset="0"/>
                        </a:rPr>
                        <m:t>𝑅</m:t>
                      </m:r>
                      <m:r>
                        <a:rPr lang="en-US" sz="3600" i="1" dirty="0" smtClean="0">
                          <a:solidFill>
                            <a:srgbClr val="C00000"/>
                          </a:solidFill>
                          <a:latin typeface="Cambria Math" panose="02040503050406030204" pitchFamily="18" charset="0"/>
                        </a:rPr>
                        <m:t> = </m:t>
                      </m:r>
                      <m:f>
                        <m:fPr>
                          <m:ctrlPr>
                            <a:rPr lang="en-US" sz="3600" b="0" i="1" dirty="0" smtClean="0">
                              <a:solidFill>
                                <a:srgbClr val="C00000"/>
                              </a:solidFill>
                              <a:latin typeface="Cambria Math" panose="02040503050406030204" pitchFamily="18" charset="0"/>
                            </a:rPr>
                          </m:ctrlPr>
                        </m:fPr>
                        <m:num>
                          <m:r>
                            <m:rPr>
                              <m:sty m:val="p"/>
                            </m:rPr>
                            <a:rPr lang="en-US" sz="3600" i="1" dirty="0">
                              <a:solidFill>
                                <a:srgbClr val="C00000"/>
                              </a:solidFill>
                              <a:latin typeface="Cambria Math" panose="02040503050406030204" pitchFamily="18" charset="0"/>
                            </a:rPr>
                            <m:t>ρ</m:t>
                          </m:r>
                          <m:r>
                            <a:rPr lang="en-US" sz="3600" b="0" i="1" dirty="0" smtClean="0">
                              <a:solidFill>
                                <a:srgbClr val="C00000"/>
                              </a:solidFill>
                              <a:latin typeface="Cambria Math" panose="02040503050406030204" pitchFamily="18" charset="0"/>
                            </a:rPr>
                            <m:t>𝐿</m:t>
                          </m:r>
                        </m:num>
                        <m:den>
                          <m:r>
                            <a:rPr lang="en-US" sz="3600" b="0" i="1" dirty="0" smtClean="0">
                              <a:solidFill>
                                <a:srgbClr val="C00000"/>
                              </a:solidFill>
                              <a:latin typeface="Cambria Math" panose="02040503050406030204" pitchFamily="18" charset="0"/>
                            </a:rPr>
                            <m:t>𝐴</m:t>
                          </m:r>
                        </m:den>
                      </m:f>
                      <m:r>
                        <a:rPr lang="en-US" sz="3600" i="1" dirty="0" smtClean="0">
                          <a:solidFill>
                            <a:srgbClr val="C00000"/>
                          </a:solidFill>
                          <a:latin typeface="Cambria Math" panose="02040503050406030204" pitchFamily="18" charset="0"/>
                        </a:rPr>
                        <m:t> </m:t>
                      </m:r>
                    </m:oMath>
                  </m:oMathPara>
                </a14:m>
                <a:endParaRPr lang="en-US" sz="3600" dirty="0">
                  <a:solidFill>
                    <a:srgbClr val="C00000"/>
                  </a:solidFill>
                  <a:latin typeface="+mj-lt"/>
                </a:endParaRPr>
              </a:p>
              <a:p>
                <a:pPr lvl="1"/>
                <a:endParaRPr lang="en-US" dirty="0">
                  <a:latin typeface="+mj-lt"/>
                </a:endParaRPr>
              </a:p>
              <a:p>
                <a:endParaRPr lang="en-US" dirty="0">
                  <a:latin typeface="+mj-lt"/>
                </a:endParaRPr>
              </a:p>
            </p:txBody>
          </p:sp>
        </mc:Choice>
        <mc:Fallback>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xfrm>
                <a:off x="525966" y="1424181"/>
                <a:ext cx="11071302" cy="5297293"/>
              </a:xfrm>
              <a:blipFill>
                <a:blip r:embed="rId2"/>
                <a:stretch>
                  <a:fillRect l="-1032" t="-1914" r="-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382674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a:xfrm>
            <a:off x="525966" y="180570"/>
            <a:ext cx="11539654" cy="1325563"/>
          </a:xfrm>
        </p:spPr>
        <p:txBody>
          <a:bodyPr>
            <a:normAutofit/>
          </a:bodyPr>
          <a:lstStyle/>
          <a:p>
            <a:r>
              <a:rPr lang="en-US" sz="4000" dirty="0">
                <a:latin typeface="+mn-lt"/>
              </a:rPr>
              <a:t>Material Resistivity and its Role in Sensing Phenomena</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41</a:t>
            </a:fld>
            <a:endParaRPr lang="en-US"/>
          </a:p>
        </p:txBody>
      </p:sp>
      <p:sp>
        <p:nvSpPr>
          <p:cNvPr id="6" name="Content Placeholder 5">
            <a:extLst>
              <a:ext uri="{FF2B5EF4-FFF2-40B4-BE49-F238E27FC236}">
                <a16:creationId xmlns:a16="http://schemas.microsoft.com/office/drawing/2014/main" id="{68D63F9B-1E3F-20D9-C4F3-55D78A52D9EA}"/>
              </a:ext>
            </a:extLst>
          </p:cNvPr>
          <p:cNvSpPr>
            <a:spLocks noGrp="1"/>
          </p:cNvSpPr>
          <p:nvPr>
            <p:ph idx="1"/>
          </p:nvPr>
        </p:nvSpPr>
        <p:spPr>
          <a:xfrm>
            <a:off x="525966" y="1755572"/>
            <a:ext cx="11338932" cy="4351338"/>
          </a:xfrm>
        </p:spPr>
        <p:txBody>
          <a:bodyPr>
            <a:normAutofit/>
          </a:bodyPr>
          <a:lstStyle/>
          <a:p>
            <a:pPr algn="l">
              <a:buFont typeface="Arial" panose="020B0604020202020204" pitchFamily="34" charset="0"/>
              <a:buChar char="•"/>
            </a:pPr>
            <a:r>
              <a:rPr lang="en-SG" b="1" i="0" dirty="0">
                <a:effectLst/>
                <a:latin typeface="+mj-lt"/>
              </a:rPr>
              <a:t>Resistivity (</a:t>
            </a:r>
            <a:r>
              <a:rPr lang="el-GR" b="1" i="1" dirty="0">
                <a:effectLst/>
                <a:latin typeface="+mj-lt"/>
              </a:rPr>
              <a:t>ρ</a:t>
            </a:r>
            <a:r>
              <a:rPr lang="el-GR" b="1" i="0" dirty="0">
                <a:effectLst/>
                <a:latin typeface="+mj-lt"/>
              </a:rPr>
              <a:t>)</a:t>
            </a:r>
            <a:r>
              <a:rPr lang="el-GR" b="0" i="0" dirty="0">
                <a:effectLst/>
                <a:latin typeface="+mj-lt"/>
              </a:rPr>
              <a:t>: </a:t>
            </a:r>
            <a:r>
              <a:rPr lang="en-SG" b="0" i="0" dirty="0">
                <a:effectLst/>
                <a:latin typeface="+mj-lt"/>
              </a:rPr>
              <a:t>Materials with higher resistivity create more resistance for the same length and area. Resistivity is sensitive to physical conditions; </a:t>
            </a:r>
          </a:p>
          <a:p>
            <a:pPr algn="l">
              <a:buFont typeface="Arial" panose="020B0604020202020204" pitchFamily="34" charset="0"/>
              <a:buChar char="•"/>
            </a:pPr>
            <a:endParaRPr lang="en-SG" b="0" i="0" dirty="0">
              <a:effectLst/>
              <a:latin typeface="+mj-lt"/>
            </a:endParaRPr>
          </a:p>
          <a:p>
            <a:pPr marL="742950" lvl="1" indent="-285750" algn="l">
              <a:buFont typeface="Arial" panose="020B0604020202020204" pitchFamily="34" charset="0"/>
              <a:buChar char="•"/>
            </a:pPr>
            <a:r>
              <a:rPr lang="en-SG" b="1" i="0" dirty="0">
                <a:effectLst/>
                <a:latin typeface="+mj-lt"/>
              </a:rPr>
              <a:t>Temperature</a:t>
            </a:r>
            <a:r>
              <a:rPr lang="en-SG" b="0" i="0" dirty="0">
                <a:effectLst/>
                <a:latin typeface="+mj-lt"/>
              </a:rPr>
              <a:t>: Many conductors have higher resistivity at higher temperatures.</a:t>
            </a:r>
          </a:p>
          <a:p>
            <a:pPr marL="742950" lvl="1" indent="-285750" algn="l">
              <a:buFont typeface="Arial" panose="020B0604020202020204" pitchFamily="34" charset="0"/>
              <a:buChar char="•"/>
            </a:pPr>
            <a:r>
              <a:rPr lang="en-SG" b="1" i="0" dirty="0">
                <a:effectLst/>
                <a:latin typeface="+mj-lt"/>
              </a:rPr>
              <a:t>Light</a:t>
            </a:r>
            <a:r>
              <a:rPr lang="en-SG" b="0" i="0" dirty="0">
                <a:effectLst/>
                <a:latin typeface="+mj-lt"/>
              </a:rPr>
              <a:t>: Some materials (like photoresistors) change their resistivity exposed to light.</a:t>
            </a:r>
          </a:p>
          <a:p>
            <a:pPr marL="742950" lvl="1" indent="-285750" algn="l">
              <a:buFont typeface="Arial" panose="020B0604020202020204" pitchFamily="34" charset="0"/>
              <a:buChar char="•"/>
            </a:pPr>
            <a:r>
              <a:rPr lang="en-SG" b="1" i="0" dirty="0">
                <a:effectLst/>
                <a:latin typeface="+mj-lt"/>
              </a:rPr>
              <a:t>Strain</a:t>
            </a:r>
            <a:r>
              <a:rPr lang="en-SG" b="0" i="0" dirty="0">
                <a:effectLst/>
                <a:latin typeface="+mj-lt"/>
              </a:rPr>
              <a:t>: Materials known as strain gauges increase in resistivity when stretched.</a:t>
            </a:r>
          </a:p>
          <a:p>
            <a:endParaRPr lang="en-US" dirty="0"/>
          </a:p>
        </p:txBody>
      </p:sp>
    </p:spTree>
    <p:extLst>
      <p:ext uri="{BB962C8B-B14F-4D97-AF65-F5344CB8AC3E}">
        <p14:creationId xmlns:p14="http://schemas.microsoft.com/office/powerpoint/2010/main" val="1923482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2A9-F2AD-4A46-8FC9-477FCE50BE48}"/>
              </a:ext>
            </a:extLst>
          </p:cNvPr>
          <p:cNvSpPr>
            <a:spLocks noGrp="1"/>
          </p:cNvSpPr>
          <p:nvPr>
            <p:ph type="title"/>
          </p:nvPr>
        </p:nvSpPr>
        <p:spPr>
          <a:xfrm>
            <a:off x="556318" y="191549"/>
            <a:ext cx="10515600" cy="1325563"/>
          </a:xfrm>
        </p:spPr>
        <p:txBody>
          <a:bodyPr/>
          <a:lstStyle/>
          <a:p>
            <a:r>
              <a:rPr lang="en-US" dirty="0">
                <a:latin typeface="+mn-lt"/>
              </a:rPr>
              <a:t>Temperature sensing using resistivity changes</a:t>
            </a:r>
          </a:p>
        </p:txBody>
      </p:sp>
      <p:sp>
        <p:nvSpPr>
          <p:cNvPr id="3" name="Content Placeholder 2">
            <a:extLst>
              <a:ext uri="{FF2B5EF4-FFF2-40B4-BE49-F238E27FC236}">
                <a16:creationId xmlns:a16="http://schemas.microsoft.com/office/drawing/2014/main" id="{9BEABF3A-FFA0-40BA-BF1F-418801E4B6F6}"/>
              </a:ext>
            </a:extLst>
          </p:cNvPr>
          <p:cNvSpPr>
            <a:spLocks noGrp="1"/>
          </p:cNvSpPr>
          <p:nvPr>
            <p:ph idx="1"/>
          </p:nvPr>
        </p:nvSpPr>
        <p:spPr>
          <a:xfrm>
            <a:off x="838200" y="1478042"/>
            <a:ext cx="11079364" cy="5029200"/>
          </a:xfrm>
        </p:spPr>
        <p:txBody>
          <a:bodyPr/>
          <a:lstStyle/>
          <a:p>
            <a:pPr marL="0" indent="0">
              <a:buNone/>
            </a:pPr>
            <a:r>
              <a:rPr lang="en-US" b="1" dirty="0">
                <a:latin typeface="+mj-lt"/>
              </a:rPr>
              <a:t>Thermistor</a:t>
            </a:r>
            <a:r>
              <a:rPr lang="en-US" dirty="0">
                <a:latin typeface="+mj-lt"/>
              </a:rPr>
              <a:t> is a sensor which varies in resistance based on temperature</a:t>
            </a:r>
          </a:p>
          <a:p>
            <a:r>
              <a:rPr lang="en-US" b="1" dirty="0">
                <a:latin typeface="+mj-lt"/>
              </a:rPr>
              <a:t>Advantages: </a:t>
            </a:r>
            <a:r>
              <a:rPr lang="en-US" dirty="0">
                <a:latin typeface="+mj-lt"/>
              </a:rPr>
              <a:t>They are cheap and easy to use. Low cost</a:t>
            </a:r>
          </a:p>
          <a:p>
            <a:r>
              <a:rPr lang="en-US" b="1" dirty="0">
                <a:latin typeface="+mj-lt"/>
              </a:rPr>
              <a:t>Disadvantages: </a:t>
            </a:r>
            <a:r>
              <a:rPr lang="en-US" dirty="0">
                <a:latin typeface="+mj-lt"/>
              </a:rPr>
              <a:t>They have a non-linear transfer function</a:t>
            </a:r>
          </a:p>
        </p:txBody>
      </p:sp>
      <p:sp>
        <p:nvSpPr>
          <p:cNvPr id="4" name="Slide Number Placeholder 3">
            <a:extLst>
              <a:ext uri="{FF2B5EF4-FFF2-40B4-BE49-F238E27FC236}">
                <a16:creationId xmlns:a16="http://schemas.microsoft.com/office/drawing/2014/main" id="{7D49C87E-9CCB-40F2-98A1-703D9AE774D7}"/>
              </a:ext>
            </a:extLst>
          </p:cNvPr>
          <p:cNvSpPr>
            <a:spLocks noGrp="1"/>
          </p:cNvSpPr>
          <p:nvPr>
            <p:ph type="sldNum" sz="quarter" idx="12"/>
          </p:nvPr>
        </p:nvSpPr>
        <p:spPr/>
        <p:txBody>
          <a:bodyPr/>
          <a:lstStyle/>
          <a:p>
            <a:fld id="{0778C724-3839-4D76-A707-B4C23905D055}" type="slidenum">
              <a:rPr lang="en-US" smtClean="0"/>
              <a:t>42</a:t>
            </a:fld>
            <a:endParaRPr lang="en-US"/>
          </a:p>
        </p:txBody>
      </p:sp>
      <p:graphicFrame>
        <p:nvGraphicFramePr>
          <p:cNvPr id="7" name="Chart 6">
            <a:extLst>
              <a:ext uri="{FF2B5EF4-FFF2-40B4-BE49-F238E27FC236}">
                <a16:creationId xmlns:a16="http://schemas.microsoft.com/office/drawing/2014/main" id="{3606123D-1A4C-41C0-B5B7-EA3212B11A6F}"/>
              </a:ext>
            </a:extLst>
          </p:cNvPr>
          <p:cNvGraphicFramePr>
            <a:graphicFrameLocks/>
          </p:cNvGraphicFramePr>
          <p:nvPr>
            <p:extLst>
              <p:ext uri="{D42A27DB-BD31-4B8C-83A1-F6EECF244321}">
                <p14:modId xmlns:p14="http://schemas.microsoft.com/office/powerpoint/2010/main" val="2161655433"/>
              </p:ext>
            </p:extLst>
          </p:nvPr>
        </p:nvGraphicFramePr>
        <p:xfrm>
          <a:off x="6765689" y="3209232"/>
          <a:ext cx="4306229" cy="3010578"/>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A black and white rectangle with a black stripe&#10;&#10;Description automatically generated">
            <a:extLst>
              <a:ext uri="{FF2B5EF4-FFF2-40B4-BE49-F238E27FC236}">
                <a16:creationId xmlns:a16="http://schemas.microsoft.com/office/drawing/2014/main" id="{186A4C9D-4BBF-9CA5-6C12-86AA5F774F75}"/>
              </a:ext>
            </a:extLst>
          </p:cNvPr>
          <p:cNvPicPr>
            <a:picLocks noChangeAspect="1"/>
          </p:cNvPicPr>
          <p:nvPr/>
        </p:nvPicPr>
        <p:blipFill>
          <a:blip r:embed="rId3"/>
          <a:stretch>
            <a:fillRect/>
          </a:stretch>
        </p:blipFill>
        <p:spPr>
          <a:xfrm>
            <a:off x="1489610" y="3340059"/>
            <a:ext cx="4605609" cy="3274300"/>
          </a:xfrm>
          <a:prstGeom prst="rect">
            <a:avLst/>
          </a:prstGeom>
        </p:spPr>
      </p:pic>
    </p:spTree>
    <p:extLst>
      <p:ext uri="{BB962C8B-B14F-4D97-AF65-F5344CB8AC3E}">
        <p14:creationId xmlns:p14="http://schemas.microsoft.com/office/powerpoint/2010/main" val="1773961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E732-B767-4380-B872-7AFC4863BD00}"/>
              </a:ext>
            </a:extLst>
          </p:cNvPr>
          <p:cNvSpPr>
            <a:spLocks noGrp="1"/>
          </p:cNvSpPr>
          <p:nvPr>
            <p:ph type="title"/>
          </p:nvPr>
        </p:nvSpPr>
        <p:spPr>
          <a:xfrm>
            <a:off x="605017" y="365125"/>
            <a:ext cx="10748783" cy="1325563"/>
          </a:xfrm>
        </p:spPr>
        <p:txBody>
          <a:bodyPr/>
          <a:lstStyle/>
          <a:p>
            <a:r>
              <a:rPr lang="en-US" dirty="0">
                <a:latin typeface="+mn-lt"/>
              </a:rPr>
              <a:t>Light sensing using resistive changes</a:t>
            </a:r>
          </a:p>
        </p:txBody>
      </p:sp>
      <p:sp>
        <p:nvSpPr>
          <p:cNvPr id="3" name="Content Placeholder 2">
            <a:extLst>
              <a:ext uri="{FF2B5EF4-FFF2-40B4-BE49-F238E27FC236}">
                <a16:creationId xmlns:a16="http://schemas.microsoft.com/office/drawing/2014/main" id="{BBC04D30-50BC-42FD-AEF9-78CB599D502E}"/>
              </a:ext>
            </a:extLst>
          </p:cNvPr>
          <p:cNvSpPr>
            <a:spLocks noGrp="1"/>
          </p:cNvSpPr>
          <p:nvPr>
            <p:ph idx="1"/>
          </p:nvPr>
        </p:nvSpPr>
        <p:spPr>
          <a:xfrm>
            <a:off x="491706" y="1509712"/>
            <a:ext cx="10862094" cy="5029200"/>
          </a:xfrm>
        </p:spPr>
        <p:txBody>
          <a:bodyPr/>
          <a:lstStyle/>
          <a:p>
            <a:r>
              <a:rPr lang="en-US" b="1" dirty="0">
                <a:latin typeface="+mj-lt"/>
              </a:rPr>
              <a:t>Photocell</a:t>
            </a:r>
            <a:r>
              <a:rPr lang="en-US" dirty="0">
                <a:latin typeface="+mj-lt"/>
              </a:rPr>
              <a:t> changes resistance with light (non-linear)</a:t>
            </a:r>
            <a:endParaRPr lang="en-US" b="1" dirty="0">
              <a:latin typeface="+mj-lt"/>
            </a:endParaRPr>
          </a:p>
        </p:txBody>
      </p:sp>
      <p:sp>
        <p:nvSpPr>
          <p:cNvPr id="4" name="Slide Number Placeholder 3">
            <a:extLst>
              <a:ext uri="{FF2B5EF4-FFF2-40B4-BE49-F238E27FC236}">
                <a16:creationId xmlns:a16="http://schemas.microsoft.com/office/drawing/2014/main" id="{75225905-EC27-4467-B933-17C0D4A42B72}"/>
              </a:ext>
            </a:extLst>
          </p:cNvPr>
          <p:cNvSpPr>
            <a:spLocks noGrp="1"/>
          </p:cNvSpPr>
          <p:nvPr>
            <p:ph type="sldNum" sz="quarter" idx="12"/>
          </p:nvPr>
        </p:nvSpPr>
        <p:spPr/>
        <p:txBody>
          <a:bodyPr/>
          <a:lstStyle/>
          <a:p>
            <a:fld id="{0778C724-3839-4D76-A707-B4C23905D055}" type="slidenum">
              <a:rPr lang="en-US" smtClean="0"/>
              <a:t>43</a:t>
            </a:fld>
            <a:endParaRPr lang="en-US" dirty="0"/>
          </a:p>
        </p:txBody>
      </p:sp>
      <p:pic>
        <p:nvPicPr>
          <p:cNvPr id="6" name="Picture 5">
            <a:extLst>
              <a:ext uri="{FF2B5EF4-FFF2-40B4-BE49-F238E27FC236}">
                <a16:creationId xmlns:a16="http://schemas.microsoft.com/office/drawing/2014/main" id="{B6DE292F-EBBB-4027-B23B-5F7AF2DB7C95}"/>
              </a:ext>
            </a:extLst>
          </p:cNvPr>
          <p:cNvPicPr>
            <a:picLocks noChangeAspect="1"/>
          </p:cNvPicPr>
          <p:nvPr/>
        </p:nvPicPr>
        <p:blipFill>
          <a:blip r:embed="rId2"/>
          <a:stretch>
            <a:fillRect/>
          </a:stretch>
        </p:blipFill>
        <p:spPr>
          <a:xfrm>
            <a:off x="657931" y="2258889"/>
            <a:ext cx="7285378" cy="4080205"/>
          </a:xfrm>
          <a:prstGeom prst="rect">
            <a:avLst/>
          </a:prstGeom>
        </p:spPr>
      </p:pic>
      <p:sp>
        <p:nvSpPr>
          <p:cNvPr id="7" name="TextBox 6">
            <a:extLst>
              <a:ext uri="{FF2B5EF4-FFF2-40B4-BE49-F238E27FC236}">
                <a16:creationId xmlns:a16="http://schemas.microsoft.com/office/drawing/2014/main" id="{255B4C2C-AB17-4327-A79F-5265967F4E01}"/>
              </a:ext>
            </a:extLst>
          </p:cNvPr>
          <p:cNvSpPr txBox="1"/>
          <p:nvPr/>
        </p:nvSpPr>
        <p:spPr>
          <a:xfrm>
            <a:off x="8262722" y="4575119"/>
            <a:ext cx="3403787" cy="1200329"/>
          </a:xfrm>
          <a:prstGeom prst="rect">
            <a:avLst/>
          </a:prstGeom>
          <a:noFill/>
        </p:spPr>
        <p:txBody>
          <a:bodyPr wrap="square" rtlCol="0">
            <a:spAutoFit/>
          </a:bodyPr>
          <a:lstStyle/>
          <a:p>
            <a:r>
              <a:rPr lang="en-US" sz="2400" dirty="0"/>
              <a:t>Example:</a:t>
            </a:r>
          </a:p>
          <a:p>
            <a:pPr marL="285750" indent="-285750">
              <a:buFont typeface="Arial" panose="020B0604020202020204" pitchFamily="34" charset="0"/>
              <a:buChar char="•"/>
            </a:pPr>
            <a:r>
              <a:rPr lang="en-US" sz="2400" dirty="0"/>
              <a:t>10 </a:t>
            </a:r>
            <a:r>
              <a:rPr lang="en-US" sz="2400" dirty="0" err="1"/>
              <a:t>kΩ</a:t>
            </a:r>
            <a:r>
              <a:rPr lang="en-US" sz="2400" dirty="0"/>
              <a:t> when dark</a:t>
            </a:r>
          </a:p>
          <a:p>
            <a:pPr marL="285750" indent="-285750">
              <a:buFont typeface="Arial" panose="020B0604020202020204" pitchFamily="34" charset="0"/>
              <a:buChar char="•"/>
            </a:pPr>
            <a:r>
              <a:rPr lang="en-US" sz="2400" dirty="0"/>
              <a:t>1 </a:t>
            </a:r>
            <a:r>
              <a:rPr lang="en-US" sz="2400" dirty="0" err="1"/>
              <a:t>kΩ</a:t>
            </a:r>
            <a:r>
              <a:rPr lang="en-US" sz="2400" dirty="0"/>
              <a:t> when light</a:t>
            </a:r>
          </a:p>
        </p:txBody>
      </p:sp>
      <p:pic>
        <p:nvPicPr>
          <p:cNvPr id="8" name="Picture 7" descr="A close-up of a resistor&#10;&#10;Description automatically generated">
            <a:extLst>
              <a:ext uri="{FF2B5EF4-FFF2-40B4-BE49-F238E27FC236}">
                <a16:creationId xmlns:a16="http://schemas.microsoft.com/office/drawing/2014/main" id="{BFADCCD7-964D-1E6E-4A5C-90C1E50ED5B0}"/>
              </a:ext>
            </a:extLst>
          </p:cNvPr>
          <p:cNvPicPr>
            <a:picLocks noChangeAspect="1"/>
          </p:cNvPicPr>
          <p:nvPr/>
        </p:nvPicPr>
        <p:blipFill>
          <a:blip r:embed="rId3"/>
          <a:stretch>
            <a:fillRect/>
          </a:stretch>
        </p:blipFill>
        <p:spPr>
          <a:xfrm>
            <a:off x="9183744" y="2284109"/>
            <a:ext cx="2170056" cy="1627542"/>
          </a:xfrm>
          <a:prstGeom prst="rect">
            <a:avLst/>
          </a:prstGeom>
        </p:spPr>
      </p:pic>
      <p:pic>
        <p:nvPicPr>
          <p:cNvPr id="10" name="Picture 9" descr="A red symbol with arrows pointing to a circle&#10;&#10;Description automatically generated">
            <a:extLst>
              <a:ext uri="{FF2B5EF4-FFF2-40B4-BE49-F238E27FC236}">
                <a16:creationId xmlns:a16="http://schemas.microsoft.com/office/drawing/2014/main" id="{390230F7-2565-2A52-305D-876BF1B7DD08}"/>
              </a:ext>
            </a:extLst>
          </p:cNvPr>
          <p:cNvPicPr>
            <a:picLocks noChangeAspect="1"/>
          </p:cNvPicPr>
          <p:nvPr/>
        </p:nvPicPr>
        <p:blipFill>
          <a:blip r:embed="rId4"/>
          <a:stretch>
            <a:fillRect/>
          </a:stretch>
        </p:blipFill>
        <p:spPr>
          <a:xfrm>
            <a:off x="6582136" y="2291134"/>
            <a:ext cx="2322450" cy="1543305"/>
          </a:xfrm>
          <a:prstGeom prst="rect">
            <a:avLst/>
          </a:prstGeom>
        </p:spPr>
      </p:pic>
    </p:spTree>
    <p:extLst>
      <p:ext uri="{BB962C8B-B14F-4D97-AF65-F5344CB8AC3E}">
        <p14:creationId xmlns:p14="http://schemas.microsoft.com/office/powerpoint/2010/main" val="365206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66320" y="136525"/>
            <a:ext cx="11525680" cy="1325563"/>
          </a:xfrm>
        </p:spPr>
        <p:txBody>
          <a:bodyPr>
            <a:normAutofit/>
          </a:bodyPr>
          <a:lstStyle/>
          <a:p>
            <a:r>
              <a:rPr lang="en-US" sz="4000" dirty="0">
                <a:latin typeface="+mn-lt"/>
              </a:rPr>
              <a:t>Let us go back to electronics basics: voltage dividers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951165" y="1566746"/>
                <a:ext cx="7106850" cy="5029200"/>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a14:m>
                <a:endParaRPr lang="en-US" b="0" dirty="0">
                  <a:latin typeface="+mj-lt"/>
                </a:endParaRPr>
              </a:p>
              <a:p>
                <a:pPr lvl="1"/>
                <a:r>
                  <a:rPr lang="en-US" dirty="0">
                    <a:latin typeface="+mj-lt"/>
                  </a:rPr>
                  <a:t>V</a:t>
                </a:r>
                <a:r>
                  <a:rPr lang="en-US" baseline="-25000" dirty="0">
                    <a:latin typeface="+mj-lt"/>
                  </a:rPr>
                  <a:t>in</a:t>
                </a:r>
                <a:r>
                  <a:rPr lang="en-US" dirty="0">
                    <a:latin typeface="+mj-lt"/>
                  </a:rPr>
                  <a:t> is a voltage source</a:t>
                </a:r>
              </a:p>
              <a:p>
                <a:pPr lvl="1"/>
                <a:r>
                  <a:rPr lang="en-US" dirty="0">
                    <a:latin typeface="+mj-lt"/>
                  </a:rPr>
                  <a:t>R</a:t>
                </a:r>
                <a:r>
                  <a:rPr lang="en-US" baseline="-25000" dirty="0">
                    <a:latin typeface="+mj-lt"/>
                  </a:rPr>
                  <a:t>1</a:t>
                </a:r>
                <a:r>
                  <a:rPr lang="en-US" dirty="0">
                    <a:latin typeface="+mj-lt"/>
                  </a:rPr>
                  <a:t> and R</a:t>
                </a:r>
                <a:r>
                  <a:rPr lang="en-US" baseline="-25000" dirty="0">
                    <a:latin typeface="+mj-lt"/>
                  </a:rPr>
                  <a:t>2</a:t>
                </a:r>
                <a:r>
                  <a:rPr lang="en-US" dirty="0">
                    <a:latin typeface="+mj-lt"/>
                  </a:rPr>
                  <a:t> are resistors</a:t>
                </a:r>
              </a:p>
              <a:p>
                <a:endParaRPr lang="en-US" dirty="0">
                  <a:latin typeface="+mj-lt"/>
                </a:endParaRPr>
              </a:p>
              <a:p>
                <a:r>
                  <a:rPr lang="en-US" dirty="0">
                    <a:latin typeface="+mj-lt"/>
                  </a:rPr>
                  <a:t>If R</a:t>
                </a:r>
                <a:r>
                  <a:rPr lang="en-US" baseline="-25000" dirty="0">
                    <a:latin typeface="+mj-lt"/>
                  </a:rPr>
                  <a:t>1</a:t>
                </a:r>
                <a:r>
                  <a:rPr lang="en-US" dirty="0">
                    <a:latin typeface="+mj-lt"/>
                  </a:rPr>
                  <a:t> == R</a:t>
                </a:r>
                <a:r>
                  <a:rPr lang="en-US" baseline="-25000" dirty="0">
                    <a:latin typeface="+mj-lt"/>
                  </a:rPr>
                  <a:t>2</a:t>
                </a:r>
              </a:p>
              <a:p>
                <a:pPr lvl="1"/>
                <a:r>
                  <a:rPr lang="en-US" dirty="0" err="1">
                    <a:latin typeface="+mj-lt"/>
                  </a:rPr>
                  <a:t>V</a:t>
                </a:r>
                <a:r>
                  <a:rPr lang="en-US" baseline="-25000" dirty="0" err="1">
                    <a:latin typeface="+mj-lt"/>
                  </a:rPr>
                  <a:t>out</a:t>
                </a:r>
                <a:r>
                  <a:rPr lang="en-US" dirty="0">
                    <a:latin typeface="+mj-lt"/>
                  </a:rPr>
                  <a:t> = V</a:t>
                </a:r>
                <a:r>
                  <a:rPr lang="en-US" baseline="-25000" dirty="0">
                    <a:latin typeface="+mj-lt"/>
                  </a:rPr>
                  <a:t>in</a:t>
                </a:r>
                <a:r>
                  <a:rPr lang="en-US" dirty="0">
                    <a:latin typeface="+mj-lt"/>
                  </a:rPr>
                  <a:t>/2</a:t>
                </a:r>
              </a:p>
              <a:p>
                <a:pPr lvl="1"/>
                <a:endParaRPr lang="en-US" dirty="0">
                  <a:latin typeface="+mj-lt"/>
                </a:endParaRPr>
              </a:p>
              <a:p>
                <a:r>
                  <a:rPr lang="en-US" dirty="0">
                    <a:latin typeface="+mj-lt"/>
                  </a:rPr>
                  <a:t>Smaller R</a:t>
                </a:r>
                <a:r>
                  <a:rPr lang="en-US" baseline="-25000" dirty="0">
                    <a:latin typeface="+mj-lt"/>
                  </a:rPr>
                  <a:t>1</a:t>
                </a:r>
                <a:r>
                  <a:rPr lang="en-US" dirty="0">
                    <a:latin typeface="+mj-lt"/>
                  </a:rPr>
                  <a:t> means larger </a:t>
                </a:r>
                <a:r>
                  <a:rPr lang="en-US" dirty="0" err="1">
                    <a:latin typeface="+mj-lt"/>
                  </a:rPr>
                  <a:t>V</a:t>
                </a:r>
                <a:r>
                  <a:rPr lang="en-US" baseline="-25000" dirty="0" err="1">
                    <a:latin typeface="+mj-lt"/>
                  </a:rPr>
                  <a:t>out</a:t>
                </a:r>
                <a:endParaRPr lang="en-US" baseline="-25000" dirty="0">
                  <a:latin typeface="+mj-lt"/>
                </a:endParaRPr>
              </a:p>
              <a:p>
                <a:pPr lvl="1"/>
                <a:r>
                  <a:rPr lang="en-US" dirty="0" err="1">
                    <a:latin typeface="+mj-lt"/>
                  </a:rPr>
                  <a:t>V</a:t>
                </a:r>
                <a:r>
                  <a:rPr lang="en-US" baseline="-25000" dirty="0" err="1">
                    <a:latin typeface="+mj-lt"/>
                  </a:rPr>
                  <a:t>out</a:t>
                </a:r>
                <a:r>
                  <a:rPr lang="en-US" dirty="0">
                    <a:latin typeface="+mj-lt"/>
                  </a:rPr>
                  <a:t> approaches V</a:t>
                </a:r>
                <a:r>
                  <a:rPr lang="en-US" baseline="-25000" dirty="0">
                    <a:latin typeface="+mj-lt"/>
                  </a:rPr>
                  <a:t>in</a:t>
                </a:r>
              </a:p>
            </p:txBody>
          </p:sp>
        </mc:Choice>
        <mc:Fallback>
          <p:sp>
            <p:nvSpPr>
              <p:cNvPr id="3" name="Content Placeholder 2">
                <a:extLst>
                  <a:ext uri="{FF2B5EF4-FFF2-40B4-BE49-F238E27FC236}">
                    <a16:creationId xmlns:a16="http://schemas.microsoft.com/office/drawing/2014/main" id="{C597ECBF-CD39-461F-BB37-6F777173E3FB}"/>
                  </a:ext>
                </a:extLst>
              </p:cNvPr>
              <p:cNvSpPr>
                <a:spLocks noGrp="1" noRot="1" noChangeAspect="1" noMove="1" noResize="1" noEditPoints="1" noAdjustHandles="1" noChangeArrowheads="1" noChangeShapeType="1" noTextEdit="1"/>
              </p:cNvSpPr>
              <p:nvPr>
                <p:ph idx="1"/>
              </p:nvPr>
            </p:nvSpPr>
            <p:spPr>
              <a:xfrm>
                <a:off x="951165" y="1566746"/>
                <a:ext cx="7106850" cy="5029200"/>
              </a:xfrm>
              <a:blipFill>
                <a:blip r:embed="rId2"/>
                <a:stretch>
                  <a:fillRect l="-14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3076" name="Picture 4">
            <a:extLst>
              <a:ext uri="{FF2B5EF4-FFF2-40B4-BE49-F238E27FC236}">
                <a16:creationId xmlns:a16="http://schemas.microsoft.com/office/drawing/2014/main" id="{0ECEFB7B-677D-4F95-A3B1-858C6CBBE88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58015" y="1462088"/>
            <a:ext cx="3361386" cy="432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880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07595" y="136525"/>
            <a:ext cx="10515600" cy="1325563"/>
          </a:xfrm>
        </p:spPr>
        <p:txBody>
          <a:bodyPr>
            <a:normAutofit/>
          </a:bodyPr>
          <a:lstStyle/>
          <a:p>
            <a:r>
              <a:rPr lang="en-US" sz="4000" dirty="0">
                <a:latin typeface="+mn-lt"/>
              </a:rPr>
              <a:t>How do we measure a resistive sensor?</a:t>
            </a:r>
          </a:p>
        </p:txBody>
      </p:sp>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803371" y="1649431"/>
            <a:ext cx="4364724" cy="4135824"/>
          </a:xfrm>
        </p:spPr>
        <p:txBody>
          <a:bodyPr/>
          <a:lstStyle/>
          <a:p>
            <a:r>
              <a:rPr lang="en-US" dirty="0">
                <a:latin typeface="+mj-lt"/>
              </a:rPr>
              <a:t>Place in series with resistor</a:t>
            </a:r>
          </a:p>
          <a:p>
            <a:pPr lvl="1"/>
            <a:r>
              <a:rPr lang="en-US" dirty="0">
                <a:latin typeface="+mj-lt"/>
              </a:rPr>
              <a:t>Between VCC and ground</a:t>
            </a:r>
          </a:p>
          <a:p>
            <a:endParaRPr lang="en-US" dirty="0">
              <a:latin typeface="+mj-lt"/>
            </a:endParaRPr>
          </a:p>
          <a:p>
            <a:r>
              <a:rPr lang="en-US" dirty="0">
                <a:latin typeface="+mj-lt"/>
              </a:rPr>
              <a:t>Measure voltage between the two relative to ground</a:t>
            </a:r>
          </a:p>
          <a:p>
            <a:endParaRPr lang="en-US" dirty="0">
              <a:latin typeface="+mj-lt"/>
            </a:endParaRPr>
          </a:p>
          <a:p>
            <a:r>
              <a:rPr lang="en-US" dirty="0">
                <a:latin typeface="+mj-lt"/>
              </a:rPr>
              <a:t>Forms a “voltage divider”</a:t>
            </a:r>
          </a:p>
        </p:txBody>
      </p:sp>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2050" name="Picture 2" descr="How Resistive Sensors Work">
            <a:extLst>
              <a:ext uri="{FF2B5EF4-FFF2-40B4-BE49-F238E27FC236}">
                <a16:creationId xmlns:a16="http://schemas.microsoft.com/office/drawing/2014/main" id="{CAF7B0B2-C6FA-4ECC-9113-607DEC375D8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65656" y="1649430"/>
            <a:ext cx="4414930" cy="4135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27449AC-1A00-4FA3-812D-5FF54CD11F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35258" y="1462087"/>
            <a:ext cx="2400631" cy="413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95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46F4-EA80-482C-8F76-BAF125B0ACD7}"/>
              </a:ext>
            </a:extLst>
          </p:cNvPr>
          <p:cNvSpPr>
            <a:spLocks noGrp="1"/>
          </p:cNvSpPr>
          <p:nvPr>
            <p:ph type="title"/>
          </p:nvPr>
        </p:nvSpPr>
        <p:spPr/>
        <p:txBody>
          <a:bodyPr>
            <a:normAutofit/>
          </a:bodyPr>
          <a:lstStyle/>
          <a:p>
            <a:r>
              <a:rPr lang="en-US" sz="4000" dirty="0">
                <a:latin typeface="+mn-lt"/>
              </a:rPr>
              <a:t>Linear Relationship in Sensing Applications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5286A0-E026-4B5A-BF24-4F9703FAD969}"/>
                  </a:ext>
                </a:extLst>
              </p:cNvPr>
              <p:cNvSpPr>
                <a:spLocks noGrp="1"/>
              </p:cNvSpPr>
              <p:nvPr>
                <p:ph idx="1"/>
              </p:nvPr>
            </p:nvSpPr>
            <p:spPr>
              <a:xfrm>
                <a:off x="838200" y="1690687"/>
                <a:ext cx="11071302" cy="4802187"/>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𝐹</m:t>
                      </m:r>
                      <m:r>
                        <a:rPr lang="en-US" sz="3600" i="1" dirty="0" smtClean="0">
                          <a:latin typeface="Cambria Math" panose="02040503050406030204" pitchFamily="18" charset="0"/>
                        </a:rPr>
                        <m:t>(</m:t>
                      </m:r>
                      <m:r>
                        <a:rPr lang="en-US" sz="3600" i="1" dirty="0" smtClean="0">
                          <a:latin typeface="Cambria Math" panose="02040503050406030204" pitchFamily="18" charset="0"/>
                        </a:rPr>
                        <m:t>𝑥</m:t>
                      </m:r>
                      <m:r>
                        <a:rPr lang="en-US" sz="3600" i="1" dirty="0" smtClean="0">
                          <a:latin typeface="Cambria Math" panose="02040503050406030204" pitchFamily="18" charset="0"/>
                        </a:rPr>
                        <m:t>) = </m:t>
                      </m:r>
                      <m:r>
                        <a:rPr lang="en-US" sz="3600" i="1" dirty="0" smtClean="0">
                          <a:latin typeface="Cambria Math" panose="02040503050406030204" pitchFamily="18" charset="0"/>
                        </a:rPr>
                        <m:t>𝑎𝑥</m:t>
                      </m:r>
                      <m:r>
                        <a:rPr lang="en-US" sz="3600" i="1" dirty="0" smtClean="0">
                          <a:latin typeface="Cambria Math" panose="02040503050406030204" pitchFamily="18" charset="0"/>
                        </a:rPr>
                        <m:t> + </m:t>
                      </m:r>
                      <m:r>
                        <a:rPr lang="en-US" sz="3600" i="1" dirty="0" smtClean="0">
                          <a:latin typeface="Cambria Math" panose="02040503050406030204" pitchFamily="18" charset="0"/>
                        </a:rPr>
                        <m:t>𝑏</m:t>
                      </m:r>
                    </m:oMath>
                  </m:oMathPara>
                </a14:m>
                <a:endParaRPr lang="en-US" sz="3600" dirty="0"/>
              </a:p>
              <a:p>
                <a:pPr lvl="1"/>
                <a:endParaRPr lang="en-US" dirty="0"/>
              </a:p>
              <a:p>
                <a:r>
                  <a:rPr lang="en-US" dirty="0">
                    <a:latin typeface="+mj-lt"/>
                  </a:rPr>
                  <a:t>Sensor's output voltage F(x) is proportional to the quantity sensed (x)</a:t>
                </a:r>
              </a:p>
              <a:p>
                <a:endParaRPr lang="en-US" dirty="0">
                  <a:latin typeface="+mj-lt"/>
                </a:endParaRPr>
              </a:p>
              <a:p>
                <a:r>
                  <a:rPr lang="en-US" dirty="0">
                    <a:latin typeface="+mj-lt"/>
                  </a:rPr>
                  <a:t>Sensitivity (a): Defined as the change in output voltage per unit change in the quantity being sensed</a:t>
                </a:r>
              </a:p>
              <a:p>
                <a:pPr lvl="1"/>
                <a:r>
                  <a:rPr lang="en-US" dirty="0">
                    <a:latin typeface="+mj-lt"/>
                  </a:rPr>
                  <a:t>Units: Volts per unit of quantity (</a:t>
                </a:r>
                <a:r>
                  <a:rPr lang="en-US" dirty="0" err="1">
                    <a:latin typeface="+mj-lt"/>
                  </a:rPr>
                  <a:t>eg.</a:t>
                </a:r>
                <a:r>
                  <a:rPr lang="en-US" dirty="0">
                    <a:latin typeface="+mj-lt"/>
                  </a:rPr>
                  <a:t>, Volts/°C for temperature sensors)</a:t>
                </a:r>
              </a:p>
              <a:p>
                <a:r>
                  <a:rPr lang="en-US" dirty="0">
                    <a:latin typeface="+mj-lt"/>
                  </a:rPr>
                  <a:t>Bias ( b): Represents the offset voltage when the sensed quantity is zero</a:t>
                </a:r>
              </a:p>
              <a:p>
                <a:pPr lvl="1"/>
                <a:r>
                  <a:rPr lang="en-US" dirty="0">
                    <a:latin typeface="+mj-lt"/>
                  </a:rPr>
                  <a:t>Units: Volts. It's the voltage you would measure when the sensed quantity is absent or at its reference point.</a:t>
                </a:r>
              </a:p>
            </p:txBody>
          </p:sp>
        </mc:Choice>
        <mc:Fallback>
          <p:sp>
            <p:nvSpPr>
              <p:cNvPr id="3" name="Content Placeholder 2">
                <a:extLst>
                  <a:ext uri="{FF2B5EF4-FFF2-40B4-BE49-F238E27FC236}">
                    <a16:creationId xmlns:a16="http://schemas.microsoft.com/office/drawing/2014/main" id="{8E5286A0-E026-4B5A-BF24-4F9703FAD969}"/>
                  </a:ext>
                </a:extLst>
              </p:cNvPr>
              <p:cNvSpPr>
                <a:spLocks noGrp="1" noRot="1" noChangeAspect="1" noMove="1" noResize="1" noEditPoints="1" noAdjustHandles="1" noChangeArrowheads="1" noChangeShapeType="1" noTextEdit="1"/>
              </p:cNvSpPr>
              <p:nvPr>
                <p:ph idx="1"/>
              </p:nvPr>
            </p:nvSpPr>
            <p:spPr>
              <a:xfrm>
                <a:off x="838200" y="1690687"/>
                <a:ext cx="11071302" cy="4802187"/>
              </a:xfrm>
              <a:blipFill>
                <a:blip r:embed="rId2"/>
                <a:stretch>
                  <a:fillRect l="-1032" t="-1053" r="-11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497F1BB-C8A6-4D5D-B533-21928FB60E3D}"/>
              </a:ext>
            </a:extLst>
          </p:cNvPr>
          <p:cNvSpPr>
            <a:spLocks noGrp="1"/>
          </p:cNvSpPr>
          <p:nvPr>
            <p:ph type="sldNum" sz="quarter" idx="12"/>
          </p:nvPr>
        </p:nvSpPr>
        <p:spPr/>
        <p:txBody>
          <a:bodyPr/>
          <a:lstStyle/>
          <a:p>
            <a:fld id="{0778C724-3839-4D76-A707-B4C23905D055}" type="slidenum">
              <a:rPr lang="en-US" smtClean="0"/>
              <a:t>46</a:t>
            </a:fld>
            <a:endParaRPr lang="en-US"/>
          </a:p>
        </p:txBody>
      </p:sp>
    </p:spTree>
    <p:extLst>
      <p:ext uri="{BB962C8B-B14F-4D97-AF65-F5344CB8AC3E}">
        <p14:creationId xmlns:p14="http://schemas.microsoft.com/office/powerpoint/2010/main" val="1640541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46F4-EA80-482C-8F76-BAF125B0ACD7}"/>
              </a:ext>
            </a:extLst>
          </p:cNvPr>
          <p:cNvSpPr>
            <a:spLocks noGrp="1"/>
          </p:cNvSpPr>
          <p:nvPr>
            <p:ph type="title"/>
          </p:nvPr>
        </p:nvSpPr>
        <p:spPr/>
        <p:txBody>
          <a:bodyPr>
            <a:normAutofit/>
          </a:bodyPr>
          <a:lstStyle/>
          <a:p>
            <a:r>
              <a:rPr lang="en-US" sz="4000" dirty="0">
                <a:latin typeface="+mn-lt"/>
              </a:rPr>
              <a:t>Linear Relationship in Sensing Applications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5286A0-E026-4B5A-BF24-4F9703FAD969}"/>
                  </a:ext>
                </a:extLst>
              </p:cNvPr>
              <p:cNvSpPr>
                <a:spLocks noGrp="1"/>
              </p:cNvSpPr>
              <p:nvPr>
                <p:ph idx="1"/>
              </p:nvPr>
            </p:nvSpPr>
            <p:spPr>
              <a:xfrm>
                <a:off x="838199" y="1690687"/>
                <a:ext cx="11115907" cy="4420181"/>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𝐹</m:t>
                      </m:r>
                      <m:r>
                        <a:rPr lang="en-US" sz="3600" i="1" dirty="0" smtClean="0">
                          <a:latin typeface="Cambria Math" panose="02040503050406030204" pitchFamily="18" charset="0"/>
                        </a:rPr>
                        <m:t>(</m:t>
                      </m:r>
                      <m:r>
                        <a:rPr lang="en-US" sz="3600" i="1" dirty="0" smtClean="0">
                          <a:latin typeface="Cambria Math" panose="02040503050406030204" pitchFamily="18" charset="0"/>
                        </a:rPr>
                        <m:t>𝑥</m:t>
                      </m:r>
                      <m:r>
                        <a:rPr lang="en-US" sz="3600" i="1" dirty="0" smtClean="0">
                          <a:latin typeface="Cambria Math" panose="02040503050406030204" pitchFamily="18" charset="0"/>
                        </a:rPr>
                        <m:t>) = </m:t>
                      </m:r>
                      <m:r>
                        <a:rPr lang="en-US" sz="3600" i="1" dirty="0" smtClean="0">
                          <a:latin typeface="Cambria Math" panose="02040503050406030204" pitchFamily="18" charset="0"/>
                        </a:rPr>
                        <m:t>𝑎𝑥</m:t>
                      </m:r>
                      <m:r>
                        <a:rPr lang="en-US" sz="3600" i="1" dirty="0" smtClean="0">
                          <a:latin typeface="Cambria Math" panose="02040503050406030204" pitchFamily="18" charset="0"/>
                        </a:rPr>
                        <m:t> + </m:t>
                      </m:r>
                      <m:r>
                        <a:rPr lang="en-US" sz="3600" i="1" dirty="0" smtClean="0">
                          <a:latin typeface="Cambria Math" panose="02040503050406030204" pitchFamily="18" charset="0"/>
                        </a:rPr>
                        <m:t>𝑏</m:t>
                      </m:r>
                    </m:oMath>
                  </m:oMathPara>
                </a14:m>
                <a:endParaRPr lang="en-US" sz="3600" dirty="0"/>
              </a:p>
              <a:p>
                <a:pPr lvl="1"/>
                <a:endParaRPr lang="en-US" dirty="0"/>
              </a:p>
              <a:p>
                <a:r>
                  <a:rPr lang="en-US" dirty="0">
                    <a:latin typeface="+mj-lt"/>
                  </a:rPr>
                  <a:t>Sensor's output voltage F(x) is proportional to the quantity sensed (x)</a:t>
                </a:r>
              </a:p>
              <a:p>
                <a:r>
                  <a:rPr lang="en-US" dirty="0">
                    <a:latin typeface="+mj-lt"/>
                  </a:rPr>
                  <a:t>Sensitivity (a): A higher sensitivity means a larger change in voltage for a given change in the quantity. It determines how effectively the sensor can translate small variations in the quantity into measurable electrical signals</a:t>
                </a:r>
              </a:p>
              <a:p>
                <a:r>
                  <a:rPr lang="en-US" dirty="0">
                    <a:latin typeface="+mj-lt"/>
                  </a:rPr>
                  <a:t> Bias (b): A non-zero bias is used to adjust the sensor's operating range. It can be crucial for ensuring the sensor operates within the linear region of its response curve for the expected range of the sensed</a:t>
                </a:r>
              </a:p>
            </p:txBody>
          </p:sp>
        </mc:Choice>
        <mc:Fallback>
          <p:sp>
            <p:nvSpPr>
              <p:cNvPr id="3" name="Content Placeholder 2">
                <a:extLst>
                  <a:ext uri="{FF2B5EF4-FFF2-40B4-BE49-F238E27FC236}">
                    <a16:creationId xmlns:a16="http://schemas.microsoft.com/office/drawing/2014/main" id="{8E5286A0-E026-4B5A-BF24-4F9703FAD969}"/>
                  </a:ext>
                </a:extLst>
              </p:cNvPr>
              <p:cNvSpPr>
                <a:spLocks noGrp="1" noRot="1" noChangeAspect="1" noMove="1" noResize="1" noEditPoints="1" noAdjustHandles="1" noChangeArrowheads="1" noChangeShapeType="1" noTextEdit="1"/>
              </p:cNvSpPr>
              <p:nvPr>
                <p:ph idx="1"/>
              </p:nvPr>
            </p:nvSpPr>
            <p:spPr>
              <a:xfrm>
                <a:off x="838199" y="1690687"/>
                <a:ext cx="11115907" cy="4420181"/>
              </a:xfrm>
              <a:blipFill>
                <a:blip r:embed="rId2"/>
                <a:stretch>
                  <a:fillRect l="-912" t="-114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497F1BB-C8A6-4D5D-B533-21928FB60E3D}"/>
              </a:ext>
            </a:extLst>
          </p:cNvPr>
          <p:cNvSpPr>
            <a:spLocks noGrp="1"/>
          </p:cNvSpPr>
          <p:nvPr>
            <p:ph type="sldNum" sz="quarter" idx="12"/>
          </p:nvPr>
        </p:nvSpPr>
        <p:spPr/>
        <p:txBody>
          <a:bodyPr/>
          <a:lstStyle/>
          <a:p>
            <a:fld id="{0778C724-3839-4D76-A707-B4C23905D055}" type="slidenum">
              <a:rPr lang="en-US" smtClean="0"/>
              <a:t>47</a:t>
            </a:fld>
            <a:endParaRPr lang="en-US"/>
          </a:p>
        </p:txBody>
      </p:sp>
    </p:spTree>
    <p:extLst>
      <p:ext uri="{BB962C8B-B14F-4D97-AF65-F5344CB8AC3E}">
        <p14:creationId xmlns:p14="http://schemas.microsoft.com/office/powerpoint/2010/main" val="4132364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48</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421588748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Taking a step back: Microcontrollers are digital</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49</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89529" y="3429000"/>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465611" y="523246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747750" y="1612346"/>
            <a:ext cx="11071302" cy="4351338"/>
          </a:xfrm>
        </p:spPr>
        <p:txBody>
          <a:bodyPr/>
          <a:lstStyle/>
          <a:p>
            <a:r>
              <a:rPr lang="en-US" dirty="0">
                <a:latin typeface="+mj-lt"/>
              </a:rPr>
              <a:t>Up to this point, we have talked about translating physical phenomenon to analog electrical signal changes</a:t>
            </a:r>
          </a:p>
          <a:p>
            <a:r>
              <a:rPr lang="en-US" dirty="0">
                <a:latin typeface="+mj-lt"/>
              </a:rPr>
              <a:t>How do we convert the analog signal into digital? </a:t>
            </a:r>
          </a:p>
          <a:p>
            <a:r>
              <a:rPr lang="en-US" dirty="0">
                <a:latin typeface="+mj-lt"/>
              </a:rPr>
              <a:t>Do we need to do any processing before the conversion operation? </a:t>
            </a:r>
          </a:p>
        </p:txBody>
      </p:sp>
    </p:spTree>
    <p:extLst>
      <p:ext uri="{BB962C8B-B14F-4D97-AF65-F5344CB8AC3E}">
        <p14:creationId xmlns:p14="http://schemas.microsoft.com/office/powerpoint/2010/main" val="1255725113"/>
      </p:ext>
    </p:extLst>
  </p:cSld>
  <p:clrMapOvr>
    <a:masterClrMapping/>
  </p:clrMapOvr>
  <mc:AlternateContent xmlns:mc="http://schemas.openxmlformats.org/markup-compatibility/2006">
    <mc:Choice xmlns:p14="http://schemas.microsoft.com/office/powerpoint/2010/main" Requires="p14">
      <p:transition spd="slow" p14:dur="2000" advTm="50469"/>
    </mc:Choice>
    <mc:Fallback>
      <p:transition spd="slow" advTm="5046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0189191" cy="4150554"/>
          </a:xfrm>
        </p:spPr>
        <p:txBody>
          <a:bodyPr>
            <a:normAutofit/>
          </a:bodyPr>
          <a:lstStyle/>
          <a:p>
            <a:r>
              <a:rPr lang="en-US" dirty="0">
                <a:latin typeface="+mj-lt"/>
              </a:rPr>
              <a:t>There are no prescribed textbooks for the course</a:t>
            </a:r>
          </a:p>
          <a:p>
            <a:r>
              <a:rPr lang="en-US" dirty="0">
                <a:latin typeface="+mj-lt"/>
              </a:rPr>
              <a:t>Lectures, reading of research paper, and learning through project</a:t>
            </a:r>
          </a:p>
          <a:p>
            <a:r>
              <a:rPr lang="en-US" b="1" dirty="0">
                <a:latin typeface="+mj-lt"/>
              </a:rPr>
              <a:t>Course webpage:  </a:t>
            </a:r>
            <a:r>
              <a:rPr lang="en-US" dirty="0">
                <a:latin typeface="+mj-lt"/>
                <a:hlinkClick r:id="rId3"/>
              </a:rPr>
              <a:t>https://weiserlab.github.io/embeddefsoftware/</a:t>
            </a:r>
            <a:endParaRPr lang="en-US" dirty="0">
              <a:latin typeface="+mj-lt"/>
            </a:endParaRPr>
          </a:p>
          <a:p>
            <a:r>
              <a:rPr lang="en-US" dirty="0">
                <a:latin typeface="+mj-lt"/>
              </a:rPr>
              <a:t>Provides a list of research papers and other course resources</a:t>
            </a:r>
          </a:p>
          <a:p>
            <a:r>
              <a:rPr lang="en-US" dirty="0">
                <a:latin typeface="+mj-lt"/>
              </a:rPr>
              <a:t>Canvas will be used for the submission of term report, project</a:t>
            </a:r>
          </a:p>
          <a:p>
            <a:r>
              <a:rPr lang="en-US" b="1" dirty="0"/>
              <a:t>Video from the first lecture is already made available on canvas</a:t>
            </a:r>
          </a:p>
          <a:p>
            <a:endParaRPr lang="en-US" dirty="0">
              <a:latin typeface="+mj-lt"/>
            </a:endParaRPr>
          </a:p>
          <a:p>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838200" y="365125"/>
            <a:ext cx="10515600" cy="1325563"/>
          </a:xfrm>
        </p:spPr>
        <p:txBody>
          <a:bodyPr>
            <a:normAutofit/>
          </a:bodyPr>
          <a:lstStyle/>
          <a:p>
            <a:r>
              <a:rPr lang="en-GB" dirty="0">
                <a:latin typeface="+mn-lt"/>
              </a:rPr>
              <a:t>Course webpage and other resources</a:t>
            </a:r>
            <a:endParaRPr lang="en-SE" dirty="0">
              <a:latin typeface="+mn-lt"/>
            </a:endParaRPr>
          </a:p>
        </p:txBody>
      </p:sp>
    </p:spTree>
    <p:extLst>
      <p:ext uri="{BB962C8B-B14F-4D97-AF65-F5344CB8AC3E}">
        <p14:creationId xmlns:p14="http://schemas.microsoft.com/office/powerpoint/2010/main" val="124007304"/>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4" y="286783"/>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50</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Content Placeholder 3">
            <a:extLst>
              <a:ext uri="{FF2B5EF4-FFF2-40B4-BE49-F238E27FC236}">
                <a16:creationId xmlns:a16="http://schemas.microsoft.com/office/drawing/2014/main" id="{A006A456-149F-5A76-4A1B-CE9EFD0EAC90}"/>
              </a:ext>
            </a:extLst>
          </p:cNvPr>
          <p:cNvSpPr>
            <a:spLocks noGrp="1"/>
          </p:cNvSpPr>
          <p:nvPr>
            <p:ph idx="1"/>
          </p:nvPr>
        </p:nvSpPr>
        <p:spPr>
          <a:xfrm>
            <a:off x="560349" y="1448654"/>
            <a:ext cx="11071302" cy="4958871"/>
          </a:xfrm>
        </p:spPr>
        <p:txBody>
          <a:bodyPr>
            <a:normAutofit/>
          </a:bodyPr>
          <a:lstStyle/>
          <a:p>
            <a:pPr algn="just"/>
            <a:r>
              <a:rPr lang="en-SG" b="0" i="0" dirty="0">
                <a:effectLst/>
                <a:latin typeface="+mj-lt"/>
              </a:rPr>
              <a:t>ADCs convert </a:t>
            </a:r>
            <a:r>
              <a:rPr lang="en-SG" b="0" i="0" dirty="0" err="1">
                <a:effectLst/>
                <a:latin typeface="+mj-lt"/>
              </a:rPr>
              <a:t>analog</a:t>
            </a:r>
            <a:r>
              <a:rPr lang="en-SG" b="0" i="0" dirty="0">
                <a:effectLst/>
                <a:latin typeface="+mj-lt"/>
              </a:rPr>
              <a:t> signals, which have a continuous range of values, into digital signals, which have discrete numerical representations. This is essential for digital devices to process real-world </a:t>
            </a:r>
            <a:r>
              <a:rPr lang="en-SG" b="0" i="0" dirty="0" err="1">
                <a:effectLst/>
                <a:latin typeface="+mj-lt"/>
              </a:rPr>
              <a:t>analog</a:t>
            </a:r>
            <a:r>
              <a:rPr lang="en-SG" b="0" i="0" dirty="0">
                <a:effectLst/>
                <a:latin typeface="+mj-lt"/>
              </a:rPr>
              <a:t> inputs</a:t>
            </a:r>
          </a:p>
          <a:p>
            <a:pPr algn="l">
              <a:buFont typeface="Arial" panose="020B0604020202020204" pitchFamily="34" charset="0"/>
              <a:buChar char="•"/>
            </a:pPr>
            <a:r>
              <a:rPr lang="en-SG" sz="3000" b="1" i="0" dirty="0">
                <a:effectLst/>
                <a:latin typeface="+mj-lt"/>
              </a:rPr>
              <a:t>What are the various parameters of the ADC?</a:t>
            </a:r>
            <a:endParaRPr lang="en-SG" sz="3000" b="0" i="0" dirty="0">
              <a:effectLst/>
              <a:latin typeface="+mj-lt"/>
            </a:endParaRPr>
          </a:p>
          <a:p>
            <a:pPr marL="742950" lvl="1" indent="-285750" algn="l">
              <a:buFont typeface="Arial" panose="020B0604020202020204" pitchFamily="34" charset="0"/>
              <a:buChar char="•"/>
            </a:pPr>
            <a:r>
              <a:rPr lang="en-SG" b="1" i="0" dirty="0">
                <a:effectLst/>
                <a:latin typeface="+mj-lt"/>
              </a:rPr>
              <a:t>Resolution</a:t>
            </a:r>
            <a:r>
              <a:rPr lang="en-SG" b="0" i="0" dirty="0">
                <a:effectLst/>
                <a:latin typeface="+mj-lt"/>
              </a:rPr>
              <a:t>: Determined by the number of bits the ADC uses to represent the </a:t>
            </a:r>
            <a:r>
              <a:rPr lang="en-SG" b="0" i="0" dirty="0" err="1">
                <a:effectLst/>
                <a:latin typeface="+mj-lt"/>
              </a:rPr>
              <a:t>analog</a:t>
            </a:r>
            <a:r>
              <a:rPr lang="en-SG" b="0" i="0" dirty="0">
                <a:effectLst/>
                <a:latin typeface="+mj-lt"/>
              </a:rPr>
              <a:t> value. More bits mean higher resolution and finer granularity in the output</a:t>
            </a:r>
          </a:p>
          <a:p>
            <a:pPr marL="742950" lvl="1" indent="-285750" algn="l">
              <a:buFont typeface="Arial" panose="020B0604020202020204" pitchFamily="34" charset="0"/>
              <a:buChar char="•"/>
            </a:pPr>
            <a:r>
              <a:rPr lang="en-SG" b="1" i="0" dirty="0">
                <a:effectLst/>
                <a:latin typeface="+mj-lt"/>
              </a:rPr>
              <a:t>Sampling Rate</a:t>
            </a:r>
            <a:r>
              <a:rPr lang="en-SG" b="0" i="0" dirty="0">
                <a:effectLst/>
                <a:latin typeface="+mj-lt"/>
              </a:rPr>
              <a:t>: The frequency at which the ADC samples the </a:t>
            </a:r>
            <a:r>
              <a:rPr lang="en-SG" b="0" i="0" dirty="0" err="1">
                <a:effectLst/>
                <a:latin typeface="+mj-lt"/>
              </a:rPr>
              <a:t>analog</a:t>
            </a:r>
            <a:r>
              <a:rPr lang="en-SG" b="0" i="0" dirty="0">
                <a:effectLst/>
                <a:latin typeface="+mj-lt"/>
              </a:rPr>
              <a:t> signal. Higher sampling rates can capture more detail and are necessary to comply with the Nyquist theorem. It also means higher power consumption</a:t>
            </a:r>
          </a:p>
          <a:p>
            <a:pPr marL="742950" lvl="1" indent="-285750" algn="l">
              <a:buFont typeface="Arial" panose="020B0604020202020204" pitchFamily="34" charset="0"/>
              <a:buChar char="•"/>
            </a:pPr>
            <a:r>
              <a:rPr lang="en-SG" b="1" i="0" dirty="0">
                <a:effectLst/>
                <a:latin typeface="+mj-lt"/>
              </a:rPr>
              <a:t>Accuracy</a:t>
            </a:r>
            <a:r>
              <a:rPr lang="en-SG" b="0" i="0" dirty="0">
                <a:effectLst/>
                <a:latin typeface="+mj-lt"/>
              </a:rPr>
              <a:t>: The closeness of the ADC's output to the true input value. It includes factors such as linearity, noise, and error rate</a:t>
            </a:r>
          </a:p>
          <a:p>
            <a:endParaRPr lang="en-US" dirty="0">
              <a:latin typeface="+mj-lt"/>
            </a:endParaRPr>
          </a:p>
        </p:txBody>
      </p:sp>
    </p:spTree>
    <p:extLst>
      <p:ext uri="{BB962C8B-B14F-4D97-AF65-F5344CB8AC3E}">
        <p14:creationId xmlns:p14="http://schemas.microsoft.com/office/powerpoint/2010/main" val="2119852802"/>
      </p:ext>
    </p:extLst>
  </p:cSld>
  <p:clrMapOvr>
    <a:masterClrMapping/>
  </p:clrMapOvr>
  <mc:AlternateContent xmlns:mc="http://schemas.openxmlformats.org/markup-compatibility/2006">
    <mc:Choice xmlns:p14="http://schemas.microsoft.com/office/powerpoint/2010/main" Requires="p14">
      <p:transition spd="slow" p14:dur="2000" advTm="50469"/>
    </mc:Choice>
    <mc:Fallback>
      <p:transition spd="slow" advTm="5046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5" y="102078"/>
            <a:ext cx="10606051" cy="1325563"/>
          </a:xfrm>
        </p:spPr>
        <p:txBody>
          <a:bodyPr>
            <a:normAutofit/>
          </a:bodyPr>
          <a:lstStyle/>
          <a:p>
            <a:r>
              <a:rPr lang="en-US" sz="4000" dirty="0">
                <a:latin typeface="+mn-lt"/>
              </a:rPr>
              <a:t>ADC: Bridging the analog and digital worlds</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51</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8" name="Picture 7" descr="A document with text on it&#10;&#10;Description automatically generated">
            <a:extLst>
              <a:ext uri="{FF2B5EF4-FFF2-40B4-BE49-F238E27FC236}">
                <a16:creationId xmlns:a16="http://schemas.microsoft.com/office/drawing/2014/main" id="{4DAF4BDD-62D3-0726-A1E2-64BD7B748384}"/>
              </a:ext>
            </a:extLst>
          </p:cNvPr>
          <p:cNvPicPr>
            <a:picLocks noChangeAspect="1"/>
          </p:cNvPicPr>
          <p:nvPr/>
        </p:nvPicPr>
        <p:blipFill>
          <a:blip r:embed="rId3"/>
          <a:stretch>
            <a:fillRect/>
          </a:stretch>
        </p:blipFill>
        <p:spPr>
          <a:xfrm>
            <a:off x="375320" y="1258909"/>
            <a:ext cx="4576184" cy="5191730"/>
          </a:xfrm>
          <a:prstGeom prst="rect">
            <a:avLst/>
          </a:prstGeom>
        </p:spPr>
      </p:pic>
      <p:pic>
        <p:nvPicPr>
          <p:cNvPr id="11" name="Picture 10" descr="A diagram of a computer&#10;&#10;Description automatically generated">
            <a:extLst>
              <a:ext uri="{FF2B5EF4-FFF2-40B4-BE49-F238E27FC236}">
                <a16:creationId xmlns:a16="http://schemas.microsoft.com/office/drawing/2014/main" id="{0D21C07B-3D1E-6AB3-ECD2-47C8B992E967}"/>
              </a:ext>
            </a:extLst>
          </p:cNvPr>
          <p:cNvPicPr>
            <a:picLocks noChangeAspect="1"/>
          </p:cNvPicPr>
          <p:nvPr/>
        </p:nvPicPr>
        <p:blipFill>
          <a:blip r:embed="rId4"/>
          <a:stretch>
            <a:fillRect/>
          </a:stretch>
        </p:blipFill>
        <p:spPr>
          <a:xfrm>
            <a:off x="5369159" y="1427641"/>
            <a:ext cx="6402296" cy="4271382"/>
          </a:xfrm>
          <a:prstGeom prst="rect">
            <a:avLst/>
          </a:prstGeom>
        </p:spPr>
      </p:pic>
    </p:spTree>
    <p:extLst>
      <p:ext uri="{BB962C8B-B14F-4D97-AF65-F5344CB8AC3E}">
        <p14:creationId xmlns:p14="http://schemas.microsoft.com/office/powerpoint/2010/main" val="2640831595"/>
      </p:ext>
    </p:extLst>
  </p:cSld>
  <p:clrMapOvr>
    <a:masterClrMapping/>
  </p:clrMapOvr>
  <mc:AlternateContent xmlns:mc="http://schemas.openxmlformats.org/markup-compatibility/2006">
    <mc:Choice xmlns:p14="http://schemas.microsoft.com/office/powerpoint/2010/main" Requires="p14">
      <p:transition spd="slow" p14:dur="2000" advTm="50469"/>
    </mc:Choice>
    <mc:Fallback>
      <p:transition spd="slow" advTm="5046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75" y="102078"/>
            <a:ext cx="10606051" cy="1325563"/>
          </a:xfrm>
        </p:spPr>
        <p:txBody>
          <a:bodyPr>
            <a:normAutofit/>
          </a:bodyPr>
          <a:lstStyle/>
          <a:p>
            <a:r>
              <a:rPr lang="en-US" sz="4000" dirty="0">
                <a:latin typeface="+mn-lt"/>
              </a:rPr>
              <a:t>How do you identify what type of sensor?</a:t>
            </a:r>
            <a:endParaRPr lang="en-US" sz="4000" dirty="0">
              <a:solidFill>
                <a:srgbClr val="7030A0"/>
              </a:solidFill>
              <a:latin typeface="+mn-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52</a:t>
            </a:fld>
            <a:endParaRPr lang="sv-SE"/>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3" name="Content Placeholder 3">
            <a:extLst>
              <a:ext uri="{FF2B5EF4-FFF2-40B4-BE49-F238E27FC236}">
                <a16:creationId xmlns:a16="http://schemas.microsoft.com/office/drawing/2014/main" id="{989B54BA-C3E6-5666-0834-102DC9F64C6B}"/>
              </a:ext>
            </a:extLst>
          </p:cNvPr>
          <p:cNvSpPr>
            <a:spLocks noGrp="1"/>
          </p:cNvSpPr>
          <p:nvPr>
            <p:ph idx="1"/>
          </p:nvPr>
        </p:nvSpPr>
        <p:spPr>
          <a:xfrm>
            <a:off x="792974" y="1397479"/>
            <a:ext cx="10848899" cy="4802599"/>
          </a:xfrm>
        </p:spPr>
        <p:txBody>
          <a:bodyPr>
            <a:normAutofit/>
          </a:bodyPr>
          <a:lstStyle/>
          <a:p>
            <a:pPr algn="just"/>
            <a:r>
              <a:rPr lang="en-SG" b="0" i="0" dirty="0">
                <a:effectLst/>
                <a:latin typeface="+mj-lt"/>
              </a:rPr>
              <a:t>You need to learn how to read datasheets. They contain all the important information. Power, voltage, </a:t>
            </a:r>
            <a:r>
              <a:rPr lang="en-SG" b="0" i="0" dirty="0" err="1">
                <a:effectLst/>
                <a:latin typeface="+mj-lt"/>
              </a:rPr>
              <a:t>analog</a:t>
            </a:r>
            <a:r>
              <a:rPr lang="en-SG" b="0" i="0" dirty="0">
                <a:effectLst/>
                <a:latin typeface="+mj-lt"/>
              </a:rPr>
              <a:t> versus digital and others</a:t>
            </a:r>
          </a:p>
          <a:p>
            <a:pPr algn="just"/>
            <a:endParaRPr lang="en-SG" dirty="0">
              <a:latin typeface="+mj-lt"/>
            </a:endParaRPr>
          </a:p>
          <a:p>
            <a:pPr algn="just"/>
            <a:r>
              <a:rPr lang="en-SG" b="0" i="0" dirty="0">
                <a:effectLst/>
                <a:latin typeface="+mj-lt"/>
              </a:rPr>
              <a:t>Accelerometer: </a:t>
            </a:r>
            <a:r>
              <a:rPr lang="en-SG" b="0" i="0" dirty="0">
                <a:effectLst/>
                <a:latin typeface="+mj-lt"/>
                <a:hlinkClick r:id="rId3"/>
              </a:rPr>
              <a:t>ADXL335 Datasheet</a:t>
            </a:r>
            <a:endParaRPr lang="en-SG" b="0" i="0" dirty="0">
              <a:effectLst/>
              <a:latin typeface="+mj-lt"/>
            </a:endParaRPr>
          </a:p>
          <a:p>
            <a:pPr algn="just"/>
            <a:r>
              <a:rPr lang="en-SG" dirty="0">
                <a:latin typeface="+mj-lt"/>
              </a:rPr>
              <a:t>Accelerometer: </a:t>
            </a:r>
            <a:r>
              <a:rPr lang="en-SG" dirty="0">
                <a:latin typeface="+mj-lt"/>
                <a:hlinkClick r:id="rId4"/>
              </a:rPr>
              <a:t>ADXL345 Datasheet</a:t>
            </a:r>
            <a:endParaRPr lang="en-SG" b="0" i="0" dirty="0">
              <a:effectLst/>
              <a:latin typeface="+mj-lt"/>
            </a:endParaRPr>
          </a:p>
          <a:p>
            <a:pPr algn="just"/>
            <a:endParaRPr lang="en-SG" b="0" i="0" dirty="0">
              <a:effectLst/>
              <a:latin typeface="+mj-lt"/>
            </a:endParaRPr>
          </a:p>
          <a:p>
            <a:pPr algn="just"/>
            <a:endParaRPr lang="en-SG" b="0" i="0" dirty="0">
              <a:effectLst/>
              <a:latin typeface="+mj-lt"/>
            </a:endParaRPr>
          </a:p>
          <a:p>
            <a:endParaRPr lang="en-US" dirty="0">
              <a:latin typeface="+mj-lt"/>
            </a:endParaRPr>
          </a:p>
        </p:txBody>
      </p:sp>
    </p:spTree>
    <p:extLst>
      <p:ext uri="{BB962C8B-B14F-4D97-AF65-F5344CB8AC3E}">
        <p14:creationId xmlns:p14="http://schemas.microsoft.com/office/powerpoint/2010/main" val="3319438678"/>
      </p:ext>
    </p:extLst>
  </p:cSld>
  <p:clrMapOvr>
    <a:masterClrMapping/>
  </p:clrMapOvr>
  <mc:AlternateContent xmlns:mc="http://schemas.openxmlformats.org/markup-compatibility/2006">
    <mc:Choice xmlns:p14="http://schemas.microsoft.com/office/powerpoint/2010/main" Requires="p14">
      <p:transition spd="slow" p14:dur="2000" advTm="50469"/>
    </mc:Choice>
    <mc:Fallback>
      <p:transition spd="slow" advTm="5046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t>Break! Q&amp;A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95409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1050138" cy="3129145"/>
          </a:xfrm>
        </p:spPr>
        <p:txBody>
          <a:bodyPr>
            <a:normAutofit/>
          </a:bodyPr>
          <a:lstStyle/>
          <a:p>
            <a:r>
              <a:rPr lang="en-US" dirty="0">
                <a:latin typeface="+mj-lt"/>
              </a:rPr>
              <a:t>We review some of the important points from the last lecture</a:t>
            </a:r>
          </a:p>
          <a:p>
            <a:r>
              <a:rPr lang="en-US" dirty="0">
                <a:latin typeface="+mj-lt"/>
                <a:sym typeface="Wingdings" pitchFamily="2" charset="2"/>
              </a:rPr>
              <a:t>What are sensors? Two main categories of sensing modality</a:t>
            </a:r>
          </a:p>
          <a:p>
            <a:r>
              <a:rPr lang="en-US" dirty="0">
                <a:latin typeface="+mj-lt"/>
                <a:sym typeface="Wingdings" pitchFamily="2" charset="2"/>
              </a:rPr>
              <a:t>Basics of sensing, ADCs, and interfacing sensors with microcontroller</a:t>
            </a:r>
          </a:p>
          <a:p>
            <a:r>
              <a:rPr lang="en-US" b="1" dirty="0">
                <a:sym typeface="Wingdings" pitchFamily="2" charset="2"/>
              </a:rPr>
              <a:t>Sensing using potential changes, other sensors</a:t>
            </a:r>
          </a:p>
          <a:p>
            <a:r>
              <a:rPr lang="en-US" dirty="0">
                <a:latin typeface="+mj-lt"/>
                <a:sym typeface="Wingdings" pitchFamily="2" charset="2"/>
              </a:rPr>
              <a:t>Case study: Visible Light Sensing, Actuation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54</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24921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EB82-7504-4C10-AA34-586E3A1FD621}"/>
              </a:ext>
            </a:extLst>
          </p:cNvPr>
          <p:cNvSpPr>
            <a:spLocks noGrp="1"/>
          </p:cNvSpPr>
          <p:nvPr>
            <p:ph type="title"/>
          </p:nvPr>
        </p:nvSpPr>
        <p:spPr>
          <a:xfrm>
            <a:off x="838200" y="365125"/>
            <a:ext cx="11248380" cy="1325563"/>
          </a:xfrm>
        </p:spPr>
        <p:txBody>
          <a:bodyPr/>
          <a:lstStyle/>
          <a:p>
            <a:r>
              <a:rPr lang="en-US" dirty="0">
                <a:latin typeface="+mn-lt"/>
              </a:rPr>
              <a:t>Beyond resistive changes sensing: Potential</a:t>
            </a:r>
          </a:p>
        </p:txBody>
      </p:sp>
      <p:sp>
        <p:nvSpPr>
          <p:cNvPr id="3" name="Content Placeholder 2">
            <a:extLst>
              <a:ext uri="{FF2B5EF4-FFF2-40B4-BE49-F238E27FC236}">
                <a16:creationId xmlns:a16="http://schemas.microsoft.com/office/drawing/2014/main" id="{748247E3-3FEB-4F2B-8F91-196291E4DA0D}"/>
              </a:ext>
            </a:extLst>
          </p:cNvPr>
          <p:cNvSpPr>
            <a:spLocks noGrp="1"/>
          </p:cNvSpPr>
          <p:nvPr>
            <p:ph idx="1"/>
          </p:nvPr>
        </p:nvSpPr>
        <p:spPr>
          <a:xfrm>
            <a:off x="838200" y="1708693"/>
            <a:ext cx="10972800" cy="2844487"/>
          </a:xfrm>
        </p:spPr>
        <p:txBody>
          <a:bodyPr/>
          <a:lstStyle/>
          <a:p>
            <a:r>
              <a:rPr lang="en-US" b="1" dirty="0">
                <a:latin typeface="+mj-lt"/>
              </a:rPr>
              <a:t>Thermocouple</a:t>
            </a:r>
            <a:r>
              <a:rPr lang="en-US" dirty="0">
                <a:latin typeface="+mj-lt"/>
              </a:rPr>
              <a:t> generates a voltage based on temperature</a:t>
            </a:r>
          </a:p>
          <a:p>
            <a:r>
              <a:rPr lang="en-US" dirty="0">
                <a:latin typeface="+mj-lt"/>
              </a:rPr>
              <a:t>This principal is also used to enable harvesting energy from heat energy</a:t>
            </a:r>
          </a:p>
        </p:txBody>
      </p:sp>
      <p:sp>
        <p:nvSpPr>
          <p:cNvPr id="4" name="Slide Number Placeholder 3">
            <a:extLst>
              <a:ext uri="{FF2B5EF4-FFF2-40B4-BE49-F238E27FC236}">
                <a16:creationId xmlns:a16="http://schemas.microsoft.com/office/drawing/2014/main" id="{9D088566-E3CB-4FE5-B4E6-FB911E7FB291}"/>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8194" name="Picture 2" descr="thermocouple temperature sensor">
            <a:extLst>
              <a:ext uri="{FF2B5EF4-FFF2-40B4-BE49-F238E27FC236}">
                <a16:creationId xmlns:a16="http://schemas.microsoft.com/office/drawing/2014/main" id="{7F14AC4C-38CA-44D8-82E6-D9189CF2DC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3571" y="3493858"/>
            <a:ext cx="7637638" cy="232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24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626A-C21D-46FA-9DB4-CE4E3C2F28FF}"/>
              </a:ext>
            </a:extLst>
          </p:cNvPr>
          <p:cNvSpPr>
            <a:spLocks noGrp="1"/>
          </p:cNvSpPr>
          <p:nvPr>
            <p:ph type="title"/>
          </p:nvPr>
        </p:nvSpPr>
        <p:spPr>
          <a:xfrm>
            <a:off x="838200" y="136525"/>
            <a:ext cx="10515600" cy="1325563"/>
          </a:xfrm>
        </p:spPr>
        <p:txBody>
          <a:bodyPr>
            <a:normAutofit/>
          </a:bodyPr>
          <a:lstStyle/>
          <a:p>
            <a:r>
              <a:rPr lang="en-US" sz="4000" dirty="0">
                <a:latin typeface="+mn-lt"/>
              </a:rPr>
              <a:t>Generating voltage via piezoelectric effect</a:t>
            </a:r>
          </a:p>
        </p:txBody>
      </p:sp>
      <p:sp>
        <p:nvSpPr>
          <p:cNvPr id="3" name="Content Placeholder 2">
            <a:extLst>
              <a:ext uri="{FF2B5EF4-FFF2-40B4-BE49-F238E27FC236}">
                <a16:creationId xmlns:a16="http://schemas.microsoft.com/office/drawing/2014/main" id="{4712C7B3-A9C4-48EC-9CE0-99EB21D4620E}"/>
              </a:ext>
            </a:extLst>
          </p:cNvPr>
          <p:cNvSpPr>
            <a:spLocks noGrp="1"/>
          </p:cNvSpPr>
          <p:nvPr>
            <p:ph idx="1"/>
          </p:nvPr>
        </p:nvSpPr>
        <p:spPr>
          <a:xfrm>
            <a:off x="922778" y="1509712"/>
            <a:ext cx="4621236" cy="4846638"/>
          </a:xfrm>
        </p:spPr>
        <p:txBody>
          <a:bodyPr/>
          <a:lstStyle/>
          <a:p>
            <a:r>
              <a:rPr lang="en-US" dirty="0">
                <a:latin typeface="+mj-lt"/>
              </a:rPr>
              <a:t>Compression of the material generates a voltage</a:t>
            </a:r>
          </a:p>
          <a:p>
            <a:endParaRPr lang="en-US" dirty="0">
              <a:latin typeface="+mj-lt"/>
            </a:endParaRPr>
          </a:p>
          <a:p>
            <a:r>
              <a:rPr lang="en-US" dirty="0">
                <a:latin typeface="+mj-lt"/>
              </a:rPr>
              <a:t>Various sources of compression:</a:t>
            </a:r>
          </a:p>
          <a:p>
            <a:pPr lvl="1"/>
            <a:r>
              <a:rPr lang="en-US" dirty="0">
                <a:latin typeface="+mj-lt"/>
              </a:rPr>
              <a:t>Air Pressure</a:t>
            </a:r>
          </a:p>
          <a:p>
            <a:pPr lvl="1"/>
            <a:r>
              <a:rPr lang="en-US" dirty="0">
                <a:latin typeface="+mj-lt"/>
              </a:rPr>
              <a:t>Acceleration</a:t>
            </a:r>
          </a:p>
          <a:p>
            <a:pPr lvl="1"/>
            <a:r>
              <a:rPr lang="en-US" dirty="0">
                <a:latin typeface="+mj-lt"/>
              </a:rPr>
              <a:t>Strain</a:t>
            </a:r>
          </a:p>
          <a:p>
            <a:endParaRPr lang="en-US" dirty="0"/>
          </a:p>
        </p:txBody>
      </p:sp>
      <p:sp>
        <p:nvSpPr>
          <p:cNvPr id="4" name="Slide Number Placeholder 3">
            <a:extLst>
              <a:ext uri="{FF2B5EF4-FFF2-40B4-BE49-F238E27FC236}">
                <a16:creationId xmlns:a16="http://schemas.microsoft.com/office/drawing/2014/main" id="{AD5B71B3-E2FC-4241-B6BD-A03763F1C83E}"/>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1026" name="Picture 2">
            <a:extLst>
              <a:ext uri="{FF2B5EF4-FFF2-40B4-BE49-F238E27FC236}">
                <a16:creationId xmlns:a16="http://schemas.microsoft.com/office/drawing/2014/main" id="{EC1B45EE-D5DF-46EA-8EC2-703C08B86EA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13333" r="18893"/>
          <a:stretch/>
        </p:blipFill>
        <p:spPr bwMode="auto">
          <a:xfrm>
            <a:off x="5283036" y="2350005"/>
            <a:ext cx="5759544" cy="349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9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7578-1780-4A39-A1CD-5AE5F224E532}"/>
              </a:ext>
            </a:extLst>
          </p:cNvPr>
          <p:cNvSpPr>
            <a:spLocks noGrp="1"/>
          </p:cNvSpPr>
          <p:nvPr>
            <p:ph type="title"/>
          </p:nvPr>
        </p:nvSpPr>
        <p:spPr/>
        <p:txBody>
          <a:bodyPr>
            <a:normAutofit/>
          </a:bodyPr>
          <a:lstStyle/>
          <a:p>
            <a:r>
              <a:rPr lang="en-US" sz="4000" dirty="0">
                <a:latin typeface="+mn-lt"/>
              </a:rPr>
              <a:t>Beyond resistive changes sensing: Potential</a:t>
            </a:r>
          </a:p>
        </p:txBody>
      </p:sp>
      <p:sp>
        <p:nvSpPr>
          <p:cNvPr id="3" name="Content Placeholder 2">
            <a:extLst>
              <a:ext uri="{FF2B5EF4-FFF2-40B4-BE49-F238E27FC236}">
                <a16:creationId xmlns:a16="http://schemas.microsoft.com/office/drawing/2014/main" id="{7821D6FD-1223-4D76-B719-B83AAD102432}"/>
              </a:ext>
            </a:extLst>
          </p:cNvPr>
          <p:cNvSpPr>
            <a:spLocks noGrp="1"/>
          </p:cNvSpPr>
          <p:nvPr>
            <p:ph idx="1"/>
          </p:nvPr>
        </p:nvSpPr>
        <p:spPr/>
        <p:txBody>
          <a:bodyPr/>
          <a:lstStyle/>
          <a:p>
            <a:r>
              <a:rPr lang="en-US" dirty="0">
                <a:latin typeface="+mj-lt"/>
              </a:rPr>
              <a:t>Generate a change in voltage that changes based on force</a:t>
            </a:r>
          </a:p>
        </p:txBody>
      </p:sp>
      <p:sp>
        <p:nvSpPr>
          <p:cNvPr id="4" name="Slide Number Placeholder 3">
            <a:extLst>
              <a:ext uri="{FF2B5EF4-FFF2-40B4-BE49-F238E27FC236}">
                <a16:creationId xmlns:a16="http://schemas.microsoft.com/office/drawing/2014/main" id="{58575C52-4921-41B5-995A-CD3832CB0DEE}"/>
              </a:ext>
            </a:extLst>
          </p:cNvPr>
          <p:cNvSpPr>
            <a:spLocks noGrp="1"/>
          </p:cNvSpPr>
          <p:nvPr>
            <p:ph type="sldNum" sz="quarter" idx="12"/>
          </p:nvPr>
        </p:nvSpPr>
        <p:spPr/>
        <p:txBody>
          <a:bodyPr/>
          <a:lstStyle/>
          <a:p>
            <a:fld id="{0778C724-3839-4D76-A707-B4C23905D055}" type="slidenum">
              <a:rPr lang="en-US" smtClean="0"/>
              <a:t>57</a:t>
            </a:fld>
            <a:endParaRPr lang="en-US"/>
          </a:p>
        </p:txBody>
      </p:sp>
      <p:pic>
        <p:nvPicPr>
          <p:cNvPr id="13314" name="Picture 2" descr="How a capacitive accelerometer works.">
            <a:extLst>
              <a:ext uri="{FF2B5EF4-FFF2-40B4-BE49-F238E27FC236}">
                <a16:creationId xmlns:a16="http://schemas.microsoft.com/office/drawing/2014/main" id="{5B267014-B5BB-450D-BF58-6109A687332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23526" y="3113098"/>
            <a:ext cx="4315443" cy="269715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a piezoelectric accelerometer works.">
            <a:extLst>
              <a:ext uri="{FF2B5EF4-FFF2-40B4-BE49-F238E27FC236}">
                <a16:creationId xmlns:a16="http://schemas.microsoft.com/office/drawing/2014/main" id="{55A505AF-15EA-40C8-ABD4-926C2D0B89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0216" y="2934771"/>
            <a:ext cx="4600767" cy="287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47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normAutofit/>
          </a:bodyPr>
          <a:lstStyle/>
          <a:p>
            <a:r>
              <a:rPr lang="en-US" sz="4000" dirty="0">
                <a:latin typeface="+mn-lt"/>
              </a:rPr>
              <a:t>Motion sensing: accelerometers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a:xfrm>
                <a:off x="838200" y="1690688"/>
                <a:ext cx="10515600" cy="4351338"/>
              </a:xfrm>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58</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3" name="Content Placeholder 2">
            <a:extLst>
              <a:ext uri="{FF2B5EF4-FFF2-40B4-BE49-F238E27FC236}">
                <a16:creationId xmlns:a16="http://schemas.microsoft.com/office/drawing/2014/main" id="{AD246AB2-5C6A-4837-9D50-0D63DB742E46}"/>
              </a:ext>
            </a:extLst>
          </p:cNvPr>
          <p:cNvSpPr>
            <a:spLocks noGrp="1"/>
          </p:cNvSpPr>
          <p:nvPr>
            <p:ph idx="1"/>
          </p:nvPr>
        </p:nvSpPr>
        <p:spPr>
          <a:xfrm>
            <a:off x="682082" y="1646238"/>
            <a:ext cx="11022351" cy="4351338"/>
          </a:xfrm>
        </p:spPr>
        <p:txBody>
          <a:bodyPr>
            <a:normAutofit fontScale="92500" lnSpcReduction="10000"/>
          </a:bodyPr>
          <a:lstStyle/>
          <a:p>
            <a:r>
              <a:rPr lang="en-US" dirty="0">
                <a:latin typeface="+mj-lt"/>
              </a:rPr>
              <a:t>IMUs (</a:t>
            </a:r>
            <a:r>
              <a:rPr lang="en-US" dirty="0" err="1">
                <a:latin typeface="+mj-lt"/>
              </a:rPr>
              <a:t>a.k.a</a:t>
            </a:r>
            <a:r>
              <a:rPr lang="en-US" dirty="0">
                <a:latin typeface="+mj-lt"/>
              </a:rPr>
              <a:t> 9 degree-of-freedom, 9DOF) track motion of a device</a:t>
            </a:r>
          </a:p>
          <a:p>
            <a:pPr lvl="1"/>
            <a:r>
              <a:rPr lang="en-US" dirty="0">
                <a:latin typeface="+mj-lt"/>
              </a:rPr>
              <a:t>Acceleration (X, Y, Z axes)</a:t>
            </a:r>
          </a:p>
          <a:p>
            <a:pPr lvl="1"/>
            <a:r>
              <a:rPr lang="en-US" dirty="0">
                <a:latin typeface="+mj-lt"/>
              </a:rPr>
              <a:t>Rotation (X, Y, Z axes)</a:t>
            </a:r>
          </a:p>
          <a:p>
            <a:pPr lvl="1"/>
            <a:r>
              <a:rPr lang="en-US" dirty="0">
                <a:latin typeface="+mj-lt"/>
              </a:rPr>
              <a:t>Magnetism (X, Y, Z axes)</a:t>
            </a:r>
          </a:p>
          <a:p>
            <a:pPr lvl="1"/>
            <a:r>
              <a:rPr lang="en-US" dirty="0">
                <a:latin typeface="+mj-lt"/>
              </a:rPr>
              <a:t>Sometimes 6DOF with Acceleration + one of the others</a:t>
            </a:r>
          </a:p>
          <a:p>
            <a:pPr lvl="1"/>
            <a:endParaRPr lang="en-US" dirty="0">
              <a:latin typeface="+mj-lt"/>
            </a:endParaRPr>
          </a:p>
          <a:p>
            <a:r>
              <a:rPr lang="en-US" dirty="0">
                <a:latin typeface="+mj-lt"/>
              </a:rPr>
              <a:t>Intelligent sensing: combines multiple sensors, ADCs, and computation with a wired interface</a:t>
            </a:r>
          </a:p>
          <a:p>
            <a:pPr lvl="1"/>
            <a:r>
              <a:rPr lang="en-US" dirty="0">
                <a:latin typeface="+mj-lt"/>
              </a:rPr>
              <a:t>9 analog inputs would otherwise be too many</a:t>
            </a:r>
          </a:p>
          <a:p>
            <a:pPr lvl="1"/>
            <a:endParaRPr lang="en-US" dirty="0">
              <a:latin typeface="+mj-lt"/>
            </a:endParaRPr>
          </a:p>
          <a:p>
            <a:r>
              <a:rPr lang="en-US" dirty="0">
                <a:latin typeface="+mj-lt"/>
              </a:rPr>
              <a:t>Can be used to track motion, determine transportation method</a:t>
            </a:r>
          </a:p>
          <a:p>
            <a:pPr lvl="1"/>
            <a:r>
              <a:rPr lang="en-US" dirty="0">
                <a:latin typeface="+mj-lt"/>
              </a:rPr>
              <a:t>Smartphones, Robotics, etc.</a:t>
            </a:r>
          </a:p>
          <a:p>
            <a:endParaRPr lang="en-US" dirty="0"/>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59</a:t>
            </a:fld>
            <a:endParaRPr lang="en-US"/>
          </a:p>
        </p:txBody>
      </p:sp>
    </p:spTree>
    <p:extLst>
      <p:ext uri="{BB962C8B-B14F-4D97-AF65-F5344CB8AC3E}">
        <p14:creationId xmlns:p14="http://schemas.microsoft.com/office/powerpoint/2010/main" val="1861134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552" y="1526380"/>
            <a:ext cx="11079817" cy="4082849"/>
          </a:xfrm>
        </p:spPr>
        <p:txBody>
          <a:bodyPr>
            <a:normAutofit/>
          </a:bodyPr>
          <a:lstStyle/>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latin typeface="+mj-lt"/>
              <a:sym typeface="Wingdings" pitchFamily="2" charset="2"/>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6</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How would the student’s performance be graded</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nvGraphicFramePr>
        <p:xfrm>
          <a:off x="1890593" y="2733020"/>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1146156"/>
                    </a:ext>
                  </a:extLst>
                </a:gridCol>
                <a:gridCol w="4064000">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Overall Grade</a:t>
                      </a:r>
                    </a:p>
                  </a:txBody>
                  <a:tcPr/>
                </a:tc>
                <a:extLst>
                  <a:ext uri="{0D108BD9-81ED-4DB2-BD59-A6C34878D82A}">
                    <a16:rowId xmlns:a16="http://schemas.microsoft.com/office/drawing/2014/main" val="3453014269"/>
                  </a:ext>
                </a:extLst>
              </a:tr>
              <a:tr h="370840">
                <a:tc>
                  <a:txBody>
                    <a:bodyPr/>
                    <a:lstStyle/>
                    <a:p>
                      <a:r>
                        <a:rPr lang="en-US" dirty="0"/>
                        <a:t>Project</a:t>
                      </a:r>
                    </a:p>
                  </a:txBody>
                  <a:tcPr/>
                </a:tc>
                <a:tc>
                  <a:txBody>
                    <a:bodyPr/>
                    <a:lstStyle/>
                    <a:p>
                      <a:r>
                        <a:rPr lang="en-US" dirty="0"/>
                        <a:t>50 %</a:t>
                      </a:r>
                    </a:p>
                  </a:txBody>
                  <a:tcPr/>
                </a:tc>
                <a:extLst>
                  <a:ext uri="{0D108BD9-81ED-4DB2-BD59-A6C34878D82A}">
                    <a16:rowId xmlns:a16="http://schemas.microsoft.com/office/drawing/2014/main" val="1001545243"/>
                  </a:ext>
                </a:extLst>
              </a:tr>
              <a:tr h="370840">
                <a:tc>
                  <a:txBody>
                    <a:bodyPr/>
                    <a:lstStyle/>
                    <a:p>
                      <a:r>
                        <a:rPr lang="en-US" dirty="0"/>
                        <a:t>Student Seminar</a:t>
                      </a:r>
                    </a:p>
                  </a:txBody>
                  <a:tcPr/>
                </a:tc>
                <a:tc>
                  <a:txBody>
                    <a:bodyPr/>
                    <a:lstStyle/>
                    <a:p>
                      <a:r>
                        <a:rPr lang="en-US" dirty="0"/>
                        <a:t>20 %</a:t>
                      </a:r>
                    </a:p>
                  </a:txBody>
                  <a:tcPr/>
                </a:tc>
                <a:extLst>
                  <a:ext uri="{0D108BD9-81ED-4DB2-BD59-A6C34878D82A}">
                    <a16:rowId xmlns:a16="http://schemas.microsoft.com/office/drawing/2014/main" val="2001159706"/>
                  </a:ext>
                </a:extLst>
              </a:tr>
              <a:tr h="370840">
                <a:tc>
                  <a:txBody>
                    <a:bodyPr/>
                    <a:lstStyle/>
                    <a:p>
                      <a:r>
                        <a:rPr lang="en-US" dirty="0"/>
                        <a:t>Term Paper</a:t>
                      </a:r>
                    </a:p>
                  </a:txBody>
                  <a:tcPr/>
                </a:tc>
                <a:tc>
                  <a:txBody>
                    <a:bodyPr/>
                    <a:lstStyle/>
                    <a:p>
                      <a:r>
                        <a:rPr lang="en-US" dirty="0"/>
                        <a:t>30 %</a:t>
                      </a:r>
                    </a:p>
                  </a:txBody>
                  <a:tcPr/>
                </a:tc>
                <a:extLst>
                  <a:ext uri="{0D108BD9-81ED-4DB2-BD59-A6C34878D82A}">
                    <a16:rowId xmlns:a16="http://schemas.microsoft.com/office/drawing/2014/main" val="2664004893"/>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838200" y="5331620"/>
            <a:ext cx="11079817" cy="1140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If we decide to have final-assessment, the above percentage may change</a:t>
            </a:r>
          </a:p>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215448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normAutofit/>
          </a:bodyPr>
          <a:lstStyle/>
          <a:p>
            <a:r>
              <a:rPr lang="en-US" sz="4000" dirty="0">
                <a:latin typeface="+mn-lt"/>
              </a:rPr>
              <a:t>Motion sensing: Inertial measurement unit (IMU)</a:t>
            </a:r>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60</a:t>
            </a:fld>
            <a:endParaRPr lang="en-US"/>
          </a:p>
        </p:txBody>
      </p:sp>
      <p:pic>
        <p:nvPicPr>
          <p:cNvPr id="7" name="2472-04">
            <a:hlinkClick r:id="" action="ppaction://media"/>
            <a:extLst>
              <a:ext uri="{FF2B5EF4-FFF2-40B4-BE49-F238E27FC236}">
                <a16:creationId xmlns:a16="http://schemas.microsoft.com/office/drawing/2014/main" id="{8E05E6A8-43E5-1453-D92B-F07356C1C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2646" y="1646238"/>
            <a:ext cx="5938851" cy="4454138"/>
          </a:xfrm>
          <a:prstGeom prst="rect">
            <a:avLst/>
          </a:prstGeom>
        </p:spPr>
      </p:pic>
      <p:sp>
        <p:nvSpPr>
          <p:cNvPr id="8" name="TextBox 7">
            <a:extLst>
              <a:ext uri="{FF2B5EF4-FFF2-40B4-BE49-F238E27FC236}">
                <a16:creationId xmlns:a16="http://schemas.microsoft.com/office/drawing/2014/main" id="{7A5F1499-FBE4-8884-D5F6-11C1C397EE25}"/>
              </a:ext>
            </a:extLst>
          </p:cNvPr>
          <p:cNvSpPr txBox="1"/>
          <p:nvPr/>
        </p:nvSpPr>
        <p:spPr>
          <a:xfrm>
            <a:off x="7988563" y="6190884"/>
            <a:ext cx="1244073" cy="276999"/>
          </a:xfrm>
          <a:prstGeom prst="rect">
            <a:avLst/>
          </a:prstGeom>
          <a:noFill/>
        </p:spPr>
        <p:txBody>
          <a:bodyPr wrap="square" rtlCol="0">
            <a:spAutoFit/>
          </a:bodyPr>
          <a:lstStyle/>
          <a:p>
            <a:r>
              <a:rPr lang="en-US" sz="1200" dirty="0">
                <a:latin typeface="+mj-lt"/>
              </a:rPr>
              <a:t>Courtesy: Apple</a:t>
            </a:r>
          </a:p>
        </p:txBody>
      </p:sp>
    </p:spTree>
    <p:extLst>
      <p:ext uri="{BB962C8B-B14F-4D97-AF65-F5344CB8AC3E}">
        <p14:creationId xmlns:p14="http://schemas.microsoft.com/office/powerpoint/2010/main" val="317669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F7CC-F322-4446-A19C-AD398BBFB8C0}"/>
              </a:ext>
            </a:extLst>
          </p:cNvPr>
          <p:cNvSpPr>
            <a:spLocks noGrp="1"/>
          </p:cNvSpPr>
          <p:nvPr>
            <p:ph type="title"/>
          </p:nvPr>
        </p:nvSpPr>
        <p:spPr/>
        <p:txBody>
          <a:bodyPr>
            <a:normAutofit/>
          </a:bodyPr>
          <a:lstStyle/>
          <a:p>
            <a:r>
              <a:rPr lang="en-US" sz="4000" dirty="0">
                <a:latin typeface="+mn-lt"/>
              </a:rPr>
              <a:t>Microelectromechanical Systems (MEMS)</a:t>
            </a:r>
          </a:p>
        </p:txBody>
      </p:sp>
      <p:sp>
        <p:nvSpPr>
          <p:cNvPr id="3" name="Content Placeholder 2">
            <a:extLst>
              <a:ext uri="{FF2B5EF4-FFF2-40B4-BE49-F238E27FC236}">
                <a16:creationId xmlns:a16="http://schemas.microsoft.com/office/drawing/2014/main" id="{ED717208-E7AC-4539-A02E-13A659304B54}"/>
              </a:ext>
            </a:extLst>
          </p:cNvPr>
          <p:cNvSpPr>
            <a:spLocks noGrp="1"/>
          </p:cNvSpPr>
          <p:nvPr>
            <p:ph idx="1"/>
          </p:nvPr>
        </p:nvSpPr>
        <p:spPr>
          <a:xfrm>
            <a:off x="1053790" y="1690688"/>
            <a:ext cx="11138210" cy="4351338"/>
          </a:xfrm>
        </p:spPr>
        <p:txBody>
          <a:bodyPr/>
          <a:lstStyle/>
          <a:p>
            <a:r>
              <a:rPr lang="en-US" dirty="0">
                <a:latin typeface="+mj-lt"/>
              </a:rPr>
              <a:t>Same sensing concept, but within an IC and 1 to 100 micrometers in size</a:t>
            </a:r>
          </a:p>
        </p:txBody>
      </p:sp>
      <p:sp>
        <p:nvSpPr>
          <p:cNvPr id="4" name="Slide Number Placeholder 3">
            <a:extLst>
              <a:ext uri="{FF2B5EF4-FFF2-40B4-BE49-F238E27FC236}">
                <a16:creationId xmlns:a16="http://schemas.microsoft.com/office/drawing/2014/main" id="{FCACF7E6-49D2-493A-8A67-953DBC1F9751}"/>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5" name="Picture 6" descr="MEMS-Accelerometer-How-It-Works">
            <a:extLst>
              <a:ext uri="{FF2B5EF4-FFF2-40B4-BE49-F238E27FC236}">
                <a16:creationId xmlns:a16="http://schemas.microsoft.com/office/drawing/2014/main" id="{FAADAC92-7682-4359-9923-1C05FF49C4F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06939" y="2678337"/>
            <a:ext cx="5978121" cy="33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17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545574" y="136525"/>
            <a:ext cx="11100851" cy="1325563"/>
          </a:xfrm>
        </p:spPr>
        <p:txBody>
          <a:bodyPr/>
          <a:lstStyle/>
          <a:p>
            <a:r>
              <a:rPr lang="en-US" dirty="0">
                <a:latin typeface="+mn-lt"/>
              </a:rPr>
              <a:t>Beyond resistive changes sensing: Deformations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62596" y="1596762"/>
            <a:ext cx="11100851" cy="1497073"/>
          </a:xfrm>
        </p:spPr>
        <p:txBody>
          <a:bodyPr>
            <a:normAutofit/>
          </a:bodyPr>
          <a:lstStyle/>
          <a:p>
            <a:r>
              <a:rPr lang="en-US" dirty="0">
                <a:latin typeface="+mj-lt"/>
              </a:rPr>
              <a:t>Heat bends a strip of two different metals. This switches circuit on/off based on the temperature applied to the bimetallic strip</a:t>
            </a:r>
          </a:p>
          <a:p>
            <a:r>
              <a:rPr lang="en-US" dirty="0">
                <a:latin typeface="+mj-lt"/>
              </a:rPr>
              <a:t>Application: Fridge! Older models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62</a:t>
            </a:fld>
            <a:endParaRPr lang="en-US"/>
          </a:p>
        </p:txBody>
      </p:sp>
      <p:pic>
        <p:nvPicPr>
          <p:cNvPr id="7170" name="Picture 2" descr="bi-metallic strip thermostat">
            <a:extLst>
              <a:ext uri="{FF2B5EF4-FFF2-40B4-BE49-F238E27FC236}">
                <a16:creationId xmlns:a16="http://schemas.microsoft.com/office/drawing/2014/main" id="{F385854C-7D82-4494-A0DB-1A2AB9458DB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88560" y="3461942"/>
            <a:ext cx="4848921" cy="307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932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ABCE-4AAC-42E3-B955-9CFA18B815AB}"/>
              </a:ext>
            </a:extLst>
          </p:cNvPr>
          <p:cNvSpPr>
            <a:spLocks noGrp="1"/>
          </p:cNvSpPr>
          <p:nvPr>
            <p:ph type="title"/>
          </p:nvPr>
        </p:nvSpPr>
        <p:spPr>
          <a:xfrm>
            <a:off x="838200" y="365125"/>
            <a:ext cx="11028374" cy="1325563"/>
          </a:xfrm>
        </p:spPr>
        <p:txBody>
          <a:bodyPr>
            <a:normAutofit/>
          </a:bodyPr>
          <a:lstStyle/>
          <a:p>
            <a:r>
              <a:rPr lang="en-US" sz="4000">
                <a:latin typeface="+mn-lt"/>
              </a:rPr>
              <a:t>Other sensors: magnetic field (magnetometer)</a:t>
            </a:r>
            <a:endParaRPr lang="en-US" sz="4000" dirty="0">
              <a:latin typeface="+mn-lt"/>
            </a:endParaRPr>
          </a:p>
        </p:txBody>
      </p:sp>
      <p:sp>
        <p:nvSpPr>
          <p:cNvPr id="3" name="Content Placeholder 2">
            <a:extLst>
              <a:ext uri="{FF2B5EF4-FFF2-40B4-BE49-F238E27FC236}">
                <a16:creationId xmlns:a16="http://schemas.microsoft.com/office/drawing/2014/main" id="{2327400B-B658-419B-AF8B-75AA868EBC3C}"/>
              </a:ext>
            </a:extLst>
          </p:cNvPr>
          <p:cNvSpPr>
            <a:spLocks noGrp="1"/>
          </p:cNvSpPr>
          <p:nvPr>
            <p:ph idx="1"/>
          </p:nvPr>
        </p:nvSpPr>
        <p:spPr>
          <a:xfrm>
            <a:off x="995994" y="1664088"/>
            <a:ext cx="10870580" cy="3281634"/>
          </a:xfrm>
        </p:spPr>
        <p:txBody>
          <a:bodyPr>
            <a:normAutofit/>
          </a:bodyPr>
          <a:lstStyle/>
          <a:p>
            <a:r>
              <a:rPr lang="en-US" dirty="0">
                <a:latin typeface="+mj-lt"/>
              </a:rPr>
              <a:t>Measures the magnetic field. Usually used in devices as a compass</a:t>
            </a:r>
          </a:p>
          <a:p>
            <a:pPr lvl="1"/>
            <a:r>
              <a:rPr lang="en-US" dirty="0">
                <a:latin typeface="+mj-lt"/>
              </a:rPr>
              <a:t>Detect Earth’s magnetic field orientation</a:t>
            </a:r>
          </a:p>
          <a:p>
            <a:r>
              <a:rPr lang="en-US" dirty="0">
                <a:latin typeface="+mj-lt"/>
              </a:rPr>
              <a:t>Satellites also often use magnetometers for localization</a:t>
            </a:r>
          </a:p>
        </p:txBody>
      </p:sp>
      <p:sp>
        <p:nvSpPr>
          <p:cNvPr id="4" name="Slide Number Placeholder 3">
            <a:extLst>
              <a:ext uri="{FF2B5EF4-FFF2-40B4-BE49-F238E27FC236}">
                <a16:creationId xmlns:a16="http://schemas.microsoft.com/office/drawing/2014/main" id="{6F1DCC93-01BA-4B3B-8FFA-9AF3571E94EE}"/>
              </a:ext>
            </a:extLst>
          </p:cNvPr>
          <p:cNvSpPr>
            <a:spLocks noGrp="1"/>
          </p:cNvSpPr>
          <p:nvPr>
            <p:ph type="sldNum" sz="quarter" idx="12"/>
          </p:nvPr>
        </p:nvSpPr>
        <p:spPr/>
        <p:txBody>
          <a:bodyPr/>
          <a:lstStyle/>
          <a:p>
            <a:fld id="{0778C724-3839-4D76-A707-B4C23905D055}" type="slidenum">
              <a:rPr lang="en-US" smtClean="0"/>
              <a:t>63</a:t>
            </a:fld>
            <a:endParaRPr lang="en-US"/>
          </a:p>
        </p:txBody>
      </p:sp>
      <p:sp>
        <p:nvSpPr>
          <p:cNvPr id="8" name="TextBox 7">
            <a:extLst>
              <a:ext uri="{FF2B5EF4-FFF2-40B4-BE49-F238E27FC236}">
                <a16:creationId xmlns:a16="http://schemas.microsoft.com/office/drawing/2014/main" id="{6B2D079A-945A-F241-8C05-C681478AC280}"/>
              </a:ext>
            </a:extLst>
          </p:cNvPr>
          <p:cNvSpPr txBox="1"/>
          <p:nvPr/>
        </p:nvSpPr>
        <p:spPr>
          <a:xfrm>
            <a:off x="8910854" y="6444476"/>
            <a:ext cx="1794317" cy="276999"/>
          </a:xfrm>
          <a:prstGeom prst="rect">
            <a:avLst/>
          </a:prstGeom>
          <a:noFill/>
        </p:spPr>
        <p:txBody>
          <a:bodyPr wrap="square" rtlCol="0">
            <a:spAutoFit/>
          </a:bodyPr>
          <a:lstStyle/>
          <a:p>
            <a:r>
              <a:rPr lang="en-US" sz="1200" dirty="0">
                <a:latin typeface="+mj-lt"/>
              </a:rPr>
              <a:t>Courtesy: Adafruit</a:t>
            </a:r>
          </a:p>
        </p:txBody>
      </p:sp>
      <p:pic>
        <p:nvPicPr>
          <p:cNvPr id="10" name="Picture 9" descr="Earth in space with a spiral of light&#10;&#10;Description automatically generated with medium confidence">
            <a:extLst>
              <a:ext uri="{FF2B5EF4-FFF2-40B4-BE49-F238E27FC236}">
                <a16:creationId xmlns:a16="http://schemas.microsoft.com/office/drawing/2014/main" id="{C226DD06-652F-DBF4-F0FD-022995F9DD87}"/>
              </a:ext>
            </a:extLst>
          </p:cNvPr>
          <p:cNvPicPr>
            <a:picLocks noChangeAspect="1"/>
          </p:cNvPicPr>
          <p:nvPr/>
        </p:nvPicPr>
        <p:blipFill>
          <a:blip r:embed="rId4"/>
          <a:stretch>
            <a:fillRect/>
          </a:stretch>
        </p:blipFill>
        <p:spPr>
          <a:xfrm>
            <a:off x="1951422" y="3153450"/>
            <a:ext cx="3290318" cy="3290318"/>
          </a:xfrm>
          <a:prstGeom prst="rect">
            <a:avLst/>
          </a:prstGeom>
        </p:spPr>
      </p:pic>
      <p:pic>
        <p:nvPicPr>
          <p:cNvPr id="11" name="4022-04">
            <a:hlinkClick r:id="" action="ppaction://media"/>
            <a:extLst>
              <a:ext uri="{FF2B5EF4-FFF2-40B4-BE49-F238E27FC236}">
                <a16:creationId xmlns:a16="http://schemas.microsoft.com/office/drawing/2014/main" id="{A1EFAE90-8A0C-F789-955D-3ECE27C78B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3350" y="3153450"/>
            <a:ext cx="4452567" cy="3339425"/>
          </a:xfrm>
          <a:prstGeom prst="rect">
            <a:avLst/>
          </a:prstGeom>
        </p:spPr>
      </p:pic>
    </p:spTree>
    <p:extLst>
      <p:ext uri="{BB962C8B-B14F-4D97-AF65-F5344CB8AC3E}">
        <p14:creationId xmlns:p14="http://schemas.microsoft.com/office/powerpoint/2010/main" val="26898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D70C-5356-41B9-8CF8-7B5141CAF6B3}"/>
              </a:ext>
            </a:extLst>
          </p:cNvPr>
          <p:cNvSpPr>
            <a:spLocks noGrp="1"/>
          </p:cNvSpPr>
          <p:nvPr>
            <p:ph type="title"/>
          </p:nvPr>
        </p:nvSpPr>
        <p:spPr/>
        <p:txBody>
          <a:bodyPr/>
          <a:lstStyle/>
          <a:p>
            <a:r>
              <a:rPr lang="en-US" dirty="0">
                <a:latin typeface="+mn-lt"/>
              </a:rPr>
              <a:t>Even more types of sensors</a:t>
            </a:r>
          </a:p>
        </p:txBody>
      </p:sp>
      <p:sp>
        <p:nvSpPr>
          <p:cNvPr id="3" name="Content Placeholder 2">
            <a:extLst>
              <a:ext uri="{FF2B5EF4-FFF2-40B4-BE49-F238E27FC236}">
                <a16:creationId xmlns:a16="http://schemas.microsoft.com/office/drawing/2014/main" id="{9429D059-0978-471D-8F9C-98B35DDE99AF}"/>
              </a:ext>
            </a:extLst>
          </p:cNvPr>
          <p:cNvSpPr>
            <a:spLocks noGrp="1"/>
          </p:cNvSpPr>
          <p:nvPr>
            <p:ph idx="1"/>
          </p:nvPr>
        </p:nvSpPr>
        <p:spPr>
          <a:xfrm>
            <a:off x="838200" y="1635139"/>
            <a:ext cx="10515600" cy="4351338"/>
          </a:xfrm>
        </p:spPr>
        <p:txBody>
          <a:bodyPr/>
          <a:lstStyle/>
          <a:p>
            <a:r>
              <a:rPr lang="en-US" dirty="0">
                <a:latin typeface="+mj-lt"/>
              </a:rPr>
              <a:t>Environment: Pressure, Humidity, Air Velocity, Air Quality</a:t>
            </a:r>
          </a:p>
          <a:p>
            <a:r>
              <a:rPr lang="en-US" dirty="0">
                <a:latin typeface="+mj-lt"/>
              </a:rPr>
              <a:t>Rotation: Gyroscope</a:t>
            </a:r>
          </a:p>
          <a:p>
            <a:r>
              <a:rPr lang="en-US" dirty="0">
                <a:latin typeface="+mj-lt"/>
              </a:rPr>
              <a:t>Distance: Ultrasonic, Lidar, or Radar</a:t>
            </a:r>
          </a:p>
          <a:p>
            <a:r>
              <a:rPr lang="en-US" dirty="0">
                <a:latin typeface="+mj-lt"/>
              </a:rPr>
              <a:t>Biometric: Pulse Oximeter, Heart Rate</a:t>
            </a:r>
          </a:p>
          <a:p>
            <a:r>
              <a:rPr lang="en-US" dirty="0">
                <a:latin typeface="+mj-lt"/>
              </a:rPr>
              <a:t>Agricultural: Soil moisture</a:t>
            </a:r>
          </a:p>
        </p:txBody>
      </p:sp>
      <p:sp>
        <p:nvSpPr>
          <p:cNvPr id="4" name="Slide Number Placeholder 3">
            <a:extLst>
              <a:ext uri="{FF2B5EF4-FFF2-40B4-BE49-F238E27FC236}">
                <a16:creationId xmlns:a16="http://schemas.microsoft.com/office/drawing/2014/main" id="{5265502D-FA0B-4D44-9021-E38D54C74AEB}"/>
              </a:ext>
            </a:extLst>
          </p:cNvPr>
          <p:cNvSpPr>
            <a:spLocks noGrp="1"/>
          </p:cNvSpPr>
          <p:nvPr>
            <p:ph type="sldNum" sz="quarter" idx="12"/>
          </p:nvPr>
        </p:nvSpPr>
        <p:spPr/>
        <p:txBody>
          <a:bodyPr/>
          <a:lstStyle/>
          <a:p>
            <a:fld id="{0778C724-3839-4D76-A707-B4C23905D055}" type="slidenum">
              <a:rPr lang="en-US" smtClean="0"/>
              <a:t>64</a:t>
            </a:fld>
            <a:endParaRPr lang="en-US"/>
          </a:p>
        </p:txBody>
      </p:sp>
      <p:pic>
        <p:nvPicPr>
          <p:cNvPr id="17410" name="Picture 2" descr="SparkFun Soil Moisture Sensor (with Screw Terminals)">
            <a:extLst>
              <a:ext uri="{FF2B5EF4-FFF2-40B4-BE49-F238E27FC236}">
                <a16:creationId xmlns:a16="http://schemas.microsoft.com/office/drawing/2014/main" id="{31D4C72D-174E-4010-87BC-EEEE14A3CF2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D1C014BE-8FBE-4E00-9C0D-7C068CEAE2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0E47FCA1-A29D-4F20-9DC5-BF981A3EB07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26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1050138" cy="3129145"/>
          </a:xfrm>
        </p:spPr>
        <p:txBody>
          <a:bodyPr>
            <a:normAutofit/>
          </a:bodyPr>
          <a:lstStyle/>
          <a:p>
            <a:r>
              <a:rPr lang="en-US" dirty="0">
                <a:latin typeface="+mj-lt"/>
              </a:rPr>
              <a:t>We review some of the important points from the last lecture</a:t>
            </a:r>
          </a:p>
          <a:p>
            <a:r>
              <a:rPr lang="en-US" dirty="0">
                <a:latin typeface="+mj-lt"/>
                <a:sym typeface="Wingdings" pitchFamily="2" charset="2"/>
              </a:rPr>
              <a:t>What are sensors? Two main categories of sensing modality</a:t>
            </a:r>
          </a:p>
          <a:p>
            <a:r>
              <a:rPr lang="en-US" dirty="0">
                <a:latin typeface="+mj-lt"/>
                <a:sym typeface="Wingdings" pitchFamily="2" charset="2"/>
              </a:rPr>
              <a:t>Basics of sensing, ADCs, and interfacing sensors with microcontroller</a:t>
            </a:r>
          </a:p>
          <a:p>
            <a:r>
              <a:rPr lang="en-US" dirty="0">
                <a:latin typeface="+mj-lt"/>
                <a:sym typeface="Wingdings" pitchFamily="2" charset="2"/>
              </a:rPr>
              <a:t>Sensing using potential changes, other sensors</a:t>
            </a:r>
          </a:p>
          <a:p>
            <a:r>
              <a:rPr lang="en-US" b="1" dirty="0">
                <a:sym typeface="Wingdings" pitchFamily="2" charset="2"/>
              </a:rPr>
              <a:t>Case study: Visible Light Sensing, Actuation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65</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66819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a:xfrm>
            <a:off x="607595" y="136525"/>
            <a:ext cx="10515600" cy="1325563"/>
          </a:xfrm>
        </p:spPr>
        <p:txBody>
          <a:bodyPr/>
          <a:lstStyle/>
          <a:p>
            <a:r>
              <a:rPr lang="en-US" dirty="0">
                <a:latin typeface="+mn-lt"/>
              </a:rPr>
              <a:t>Light sensing: Photodiodes</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a:xfrm>
            <a:off x="665480" y="1462088"/>
            <a:ext cx="11070466" cy="5029200"/>
          </a:xfrm>
        </p:spPr>
        <p:txBody>
          <a:bodyPr>
            <a:normAutofit/>
          </a:bodyPr>
          <a:lstStyle/>
          <a:p>
            <a:r>
              <a:rPr lang="en-US" dirty="0">
                <a:latin typeface="+mj-lt"/>
              </a:rPr>
              <a:t>Most common type of light sensing mechanism</a:t>
            </a:r>
          </a:p>
          <a:p>
            <a:r>
              <a:rPr lang="en-US" dirty="0">
                <a:latin typeface="+mj-lt"/>
              </a:rPr>
              <a:t>When voltage is applied in reverse to an ideal diode, no current flows</a:t>
            </a:r>
          </a:p>
          <a:p>
            <a:r>
              <a:rPr lang="en-US" dirty="0">
                <a:latin typeface="+mj-lt"/>
              </a:rPr>
              <a:t>But some small amount of current leaks for real-world photo diodes</a:t>
            </a:r>
          </a:p>
          <a:p>
            <a:pPr lvl="1"/>
            <a:r>
              <a:rPr lang="en-US" dirty="0">
                <a:solidFill>
                  <a:srgbClr val="FF0000"/>
                </a:solidFill>
                <a:latin typeface="+mj-lt"/>
              </a:rPr>
              <a:t>Proportional to light levels!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11266" name="Picture 2" descr="photodiode">
            <a:extLst>
              <a:ext uri="{FF2B5EF4-FFF2-40B4-BE49-F238E27FC236}">
                <a16:creationId xmlns:a16="http://schemas.microsoft.com/office/drawing/2014/main" id="{B05E38BA-1ED4-42FA-B089-A5BBC0353BC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68540" y="3165654"/>
            <a:ext cx="3625236" cy="337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975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p:txBody>
          <a:bodyPr/>
          <a:lstStyle/>
          <a:p>
            <a:r>
              <a:rPr lang="en-US" dirty="0">
                <a:latin typeface="+mn-lt"/>
              </a:rPr>
              <a:t>How do we measure light? </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p:txBody>
          <a:bodyPr/>
          <a:lstStyle/>
          <a:p>
            <a:r>
              <a:rPr lang="en-US" dirty="0">
                <a:latin typeface="+mj-lt"/>
              </a:rPr>
              <a:t>Lux: unit of illuminance</a:t>
            </a:r>
          </a:p>
          <a:p>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6" name="Picture 5">
            <a:extLst>
              <a:ext uri="{FF2B5EF4-FFF2-40B4-BE49-F238E27FC236}">
                <a16:creationId xmlns:a16="http://schemas.microsoft.com/office/drawing/2014/main" id="{EDE4274B-F1EF-485E-9255-14FA3509A49E}"/>
              </a:ext>
            </a:extLst>
          </p:cNvPr>
          <p:cNvPicPr>
            <a:picLocks noChangeAspect="1"/>
          </p:cNvPicPr>
          <p:nvPr/>
        </p:nvPicPr>
        <p:blipFill>
          <a:blip r:embed="rId2"/>
          <a:stretch>
            <a:fillRect/>
          </a:stretch>
        </p:blipFill>
        <p:spPr>
          <a:xfrm>
            <a:off x="7242962" y="2477527"/>
            <a:ext cx="3255344" cy="3737358"/>
          </a:xfrm>
          <a:prstGeom prst="rect">
            <a:avLst/>
          </a:prstGeom>
        </p:spPr>
      </p:pic>
      <p:pic>
        <p:nvPicPr>
          <p:cNvPr id="7" name="Picture 6" descr="A picture containing text, gauge, device&#10;&#10;Description automatically generated">
            <a:extLst>
              <a:ext uri="{FF2B5EF4-FFF2-40B4-BE49-F238E27FC236}">
                <a16:creationId xmlns:a16="http://schemas.microsoft.com/office/drawing/2014/main" id="{95B6FABC-0EA4-A342-AED4-E26582D4B3FA}"/>
              </a:ext>
            </a:extLst>
          </p:cNvPr>
          <p:cNvPicPr>
            <a:picLocks noChangeAspect="1"/>
          </p:cNvPicPr>
          <p:nvPr/>
        </p:nvPicPr>
        <p:blipFill>
          <a:blip r:embed="rId3"/>
          <a:stretch>
            <a:fillRect/>
          </a:stretch>
        </p:blipFill>
        <p:spPr>
          <a:xfrm>
            <a:off x="2801735" y="2668553"/>
            <a:ext cx="2147304" cy="3546332"/>
          </a:xfrm>
          <a:prstGeom prst="rect">
            <a:avLst/>
          </a:prstGeom>
        </p:spPr>
      </p:pic>
    </p:spTree>
    <p:extLst>
      <p:ext uri="{BB962C8B-B14F-4D97-AF65-F5344CB8AC3E}">
        <p14:creationId xmlns:p14="http://schemas.microsoft.com/office/powerpoint/2010/main" val="1337550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368" y="365125"/>
            <a:ext cx="11368216" cy="1325563"/>
          </a:xfrm>
        </p:spPr>
        <p:txBody>
          <a:bodyPr/>
          <a:lstStyle/>
          <a:p>
            <a:r>
              <a:rPr lang="en-US" dirty="0">
                <a:latin typeface="+mn-lt"/>
              </a:rPr>
              <a:t>Light sensing mechanisms are energy expensive</a:t>
            </a:r>
          </a:p>
        </p:txBody>
      </p:sp>
      <p:sp>
        <p:nvSpPr>
          <p:cNvPr id="3" name="Content Placeholder 2"/>
          <p:cNvSpPr>
            <a:spLocks noGrp="1"/>
          </p:cNvSpPr>
          <p:nvPr>
            <p:ph idx="1"/>
          </p:nvPr>
        </p:nvSpPr>
        <p:spPr>
          <a:xfrm>
            <a:off x="609600" y="1690688"/>
            <a:ext cx="10515600" cy="4730296"/>
          </a:xfrm>
        </p:spPr>
        <p:txBody>
          <a:bodyPr>
            <a:normAutofit/>
          </a:bodyPr>
          <a:lstStyle/>
          <a:p>
            <a:r>
              <a:rPr lang="en-US" dirty="0">
                <a:latin typeface="+mj-lt"/>
              </a:rPr>
              <a:t>Energy expensive light sensing mechanism (</a:t>
            </a:r>
            <a:r>
              <a:rPr lang="en-US" dirty="0" err="1">
                <a:latin typeface="+mj-lt"/>
              </a:rPr>
              <a:t>mWs</a:t>
            </a:r>
            <a:r>
              <a:rPr lang="en-US" dirty="0">
                <a:latin typeface="+mj-lt"/>
              </a:rPr>
              <a:t>)	</a:t>
            </a:r>
          </a:p>
          <a:p>
            <a:pPr lvl="1"/>
            <a:r>
              <a:rPr lang="en-US" dirty="0">
                <a:latin typeface="+mj-lt"/>
              </a:rPr>
              <a:t>Photodiodes coupled with an amplifier</a:t>
            </a:r>
          </a:p>
          <a:p>
            <a:pPr lvl="1"/>
            <a:r>
              <a:rPr lang="en-US" dirty="0">
                <a:latin typeface="+mj-lt"/>
              </a:rPr>
              <a:t>Analog to digital converters (ADCs)</a:t>
            </a:r>
          </a:p>
          <a:p>
            <a:pPr lvl="1"/>
            <a:r>
              <a:rPr lang="en-US" dirty="0">
                <a:latin typeface="+mj-lt"/>
              </a:rPr>
              <a:t>Computational blocks </a:t>
            </a:r>
            <a:r>
              <a:rPr lang="mr-IN" dirty="0">
                <a:latin typeface="+mj-lt"/>
              </a:rPr>
              <a:t>–</a:t>
            </a:r>
            <a:r>
              <a:rPr lang="en-US" dirty="0">
                <a:latin typeface="+mj-lt"/>
              </a:rPr>
              <a:t> MCU/FPGA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404913F-DF0B-FF42-954B-082342E2B409}" type="slidenum">
              <a:rPr lang="en-US" smtClean="0"/>
              <a:t>68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006" y="3677240"/>
            <a:ext cx="10058400" cy="2476956"/>
          </a:xfrm>
          <a:prstGeom prst="rect">
            <a:avLst/>
          </a:prstGeom>
        </p:spPr>
      </p:pic>
    </p:spTree>
    <p:extLst>
      <p:ext uri="{BB962C8B-B14F-4D97-AF65-F5344CB8AC3E}">
        <p14:creationId xmlns:p14="http://schemas.microsoft.com/office/powerpoint/2010/main" val="2305316744"/>
      </p:ext>
    </p:extLst>
  </p:cSld>
  <p:clrMapOvr>
    <a:masterClrMapping/>
  </p:clrMapOvr>
  <mc:AlternateContent xmlns:mc="http://schemas.openxmlformats.org/markup-compatibility/2006" xmlns:p14="http://schemas.microsoft.com/office/powerpoint/2010/main">
    <mc:Choice Requires="p14">
      <p:transition spd="slow" p14:dur="2000" advTm="17850"/>
    </mc:Choice>
    <mc:Fallback xmlns="">
      <p:transition spd="slow" advTm="1785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Battery-free Visible Light Sensing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2289" y="2682239"/>
            <a:ext cx="10247421" cy="2363720"/>
          </a:xfrm>
        </p:spPr>
      </p:pic>
      <p:sp>
        <p:nvSpPr>
          <p:cNvPr id="3" name="Slide Number Placeholder 2"/>
          <p:cNvSpPr>
            <a:spLocks noGrp="1"/>
          </p:cNvSpPr>
          <p:nvPr>
            <p:ph type="sldNum" sz="quarter" idx="12"/>
          </p:nvPr>
        </p:nvSpPr>
        <p:spPr/>
        <p:txBody>
          <a:bodyPr/>
          <a:lstStyle/>
          <a:p>
            <a:fld id="{B404913F-DF0B-FF42-954B-082342E2B409}" type="slidenum">
              <a:rPr lang="en-US" smtClean="0"/>
              <a:t>69</a:t>
            </a:fld>
            <a:endParaRPr lang="en-US"/>
          </a:p>
        </p:txBody>
      </p:sp>
    </p:spTree>
    <p:extLst>
      <p:ext uri="{BB962C8B-B14F-4D97-AF65-F5344CB8AC3E}">
        <p14:creationId xmlns:p14="http://schemas.microsoft.com/office/powerpoint/2010/main" val="2932737376"/>
      </p:ext>
    </p:extLst>
  </p:cSld>
  <p:clrMapOvr>
    <a:masterClrMapping/>
  </p:clrMapOvr>
  <mc:AlternateContent xmlns:mc="http://schemas.openxmlformats.org/markup-compatibility/2006" xmlns:p14="http://schemas.microsoft.com/office/powerpoint/2010/main">
    <mc:Choice Requires="p14">
      <p:transition spd="slow" p14:dur="2000" advTm="24275"/>
    </mc:Choice>
    <mc:Fallback xmlns="">
      <p:transition spd="slow" advTm="2427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7</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Important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2538907430"/>
              </p:ext>
            </p:extLst>
          </p:nvPr>
        </p:nvGraphicFramePr>
        <p:xfrm>
          <a:off x="1889266" y="2544807"/>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(15</a:t>
                      </a:r>
                      <a:r>
                        <a:rPr lang="en-US" baseline="30000" dirty="0"/>
                        <a:t>th</a:t>
                      </a:r>
                      <a:r>
                        <a:rPr lang="en-US" dirty="0"/>
                        <a:t> January)</a:t>
                      </a:r>
                    </a:p>
                  </a:txBody>
                  <a:tcPr/>
                </a:tc>
                <a:extLst>
                  <a:ext uri="{0D108BD9-81ED-4DB2-BD59-A6C34878D82A}">
                    <a16:rowId xmlns:a16="http://schemas.microsoft.com/office/drawing/2014/main" val="1001545243"/>
                  </a:ext>
                </a:extLst>
              </a:tr>
              <a:tr h="370840">
                <a:tc>
                  <a:txBody>
                    <a:bodyPr/>
                    <a:lstStyle/>
                    <a:p>
                      <a:r>
                        <a:rPr lang="en-US" dirty="0"/>
                        <a:t>Student seminar paper selection </a:t>
                      </a:r>
                    </a:p>
                  </a:txBody>
                  <a:tcPr/>
                </a:tc>
                <a:tc>
                  <a:txBody>
                    <a:bodyPr/>
                    <a:lstStyle/>
                    <a:p>
                      <a:r>
                        <a:rPr lang="en-US" dirty="0"/>
                        <a:t>End of recess week (10</a:t>
                      </a:r>
                      <a:r>
                        <a:rPr lang="en-US" baseline="30000" dirty="0"/>
                        <a:t>th</a:t>
                      </a:r>
                      <a:r>
                        <a:rPr lang="en-US" dirty="0"/>
                        <a:t> March)</a:t>
                      </a:r>
                    </a:p>
                  </a:txBody>
                  <a:tcPr/>
                </a:tc>
                <a:extLst>
                  <a:ext uri="{0D108BD9-81ED-4DB2-BD59-A6C34878D82A}">
                    <a16:rowId xmlns:a16="http://schemas.microsoft.com/office/drawing/2014/main" val="2001159706"/>
                  </a:ext>
                </a:extLst>
              </a:tr>
              <a:tr h="370840">
                <a:tc>
                  <a:txBody>
                    <a:bodyPr/>
                    <a:lstStyle/>
                    <a:p>
                      <a:r>
                        <a:rPr lang="en-US" dirty="0" err="1"/>
                        <a:t>Finalising</a:t>
                      </a:r>
                      <a:r>
                        <a:rPr lang="en-US" dirty="0"/>
                        <a:t> project statement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of recess week (10</a:t>
                      </a:r>
                      <a:r>
                        <a:rPr lang="en-US" baseline="30000" dirty="0"/>
                        <a:t>th</a:t>
                      </a:r>
                      <a:r>
                        <a:rPr lang="en-US" dirty="0"/>
                        <a:t> March)</a:t>
                      </a:r>
                    </a:p>
                  </a:txBody>
                  <a:tcPr/>
                </a:tc>
                <a:extLst>
                  <a:ext uri="{0D108BD9-81ED-4DB2-BD59-A6C34878D82A}">
                    <a16:rowId xmlns:a16="http://schemas.microsoft.com/office/drawing/2014/main" val="2366008836"/>
                  </a:ext>
                </a:extLst>
              </a:tr>
              <a:tr h="370840">
                <a:tc>
                  <a:txBody>
                    <a:bodyPr/>
                    <a:lstStyle/>
                    <a:p>
                      <a:r>
                        <a:rPr lang="en-US" dirty="0"/>
                        <a:t>Student seminars</a:t>
                      </a:r>
                    </a:p>
                  </a:txBody>
                  <a:tcPr/>
                </a:tc>
                <a:tc>
                  <a:txBody>
                    <a:bodyPr/>
                    <a:lstStyle/>
                    <a:p>
                      <a:r>
                        <a:rPr lang="en-US" dirty="0"/>
                        <a:t>Lectures from 18</a:t>
                      </a:r>
                      <a:r>
                        <a:rPr lang="en-US" baseline="30000" dirty="0"/>
                        <a:t>th</a:t>
                      </a:r>
                      <a:r>
                        <a:rPr lang="en-US" dirty="0"/>
                        <a:t> March </a:t>
                      </a:r>
                    </a:p>
                  </a:txBody>
                  <a:tcPr/>
                </a:tc>
                <a:extLst>
                  <a:ext uri="{0D108BD9-81ED-4DB2-BD59-A6C34878D82A}">
                    <a16:rowId xmlns:a16="http://schemas.microsoft.com/office/drawing/2014/main" val="3173873863"/>
                  </a:ext>
                </a:extLst>
              </a:tr>
              <a:tr h="370840">
                <a:tc>
                  <a:txBody>
                    <a:bodyPr/>
                    <a:lstStyle/>
                    <a:p>
                      <a:r>
                        <a:rPr lang="en-US" dirty="0"/>
                        <a:t>Project presentation</a:t>
                      </a:r>
                    </a:p>
                  </a:txBody>
                  <a:tcPr/>
                </a:tc>
                <a:tc>
                  <a:txBody>
                    <a:bodyPr/>
                    <a:lstStyle/>
                    <a:p>
                      <a:r>
                        <a:rPr lang="en-US" dirty="0"/>
                        <a:t>15</a:t>
                      </a:r>
                      <a:r>
                        <a:rPr lang="en-US" baseline="30000" dirty="0"/>
                        <a:t>th</a:t>
                      </a:r>
                      <a:r>
                        <a:rPr lang="en-US" dirty="0"/>
                        <a:t> April 2024</a:t>
                      </a:r>
                    </a:p>
                  </a:txBody>
                  <a:tcPr/>
                </a:tc>
                <a:extLst>
                  <a:ext uri="{0D108BD9-81ED-4DB2-BD59-A6C34878D82A}">
                    <a16:rowId xmlns:a16="http://schemas.microsoft.com/office/drawing/2014/main" val="246570927"/>
                  </a:ext>
                </a:extLst>
              </a:tr>
              <a:tr h="370840">
                <a:tc>
                  <a:txBody>
                    <a:bodyPr/>
                    <a:lstStyle/>
                    <a:p>
                      <a:r>
                        <a:rPr lang="en-US" dirty="0"/>
                        <a:t>Term paper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2310561089"/>
                  </a:ext>
                </a:extLst>
              </a:tr>
              <a:tr h="370840">
                <a:tc>
                  <a:txBody>
                    <a:bodyPr/>
                    <a:lstStyle/>
                    <a:p>
                      <a:r>
                        <a:rPr lang="en-US" dirty="0"/>
                        <a:t>Project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018F1A6C-2EEE-47A2-A3D3-C0260B1DE0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946" y="1757764"/>
            <a:ext cx="9654309" cy="3973314"/>
          </a:xfrm>
        </p:spPr>
      </p:pic>
      <p:sp>
        <p:nvSpPr>
          <p:cNvPr id="6" name="Title 1"/>
          <p:cNvSpPr>
            <a:spLocks noGrp="1"/>
          </p:cNvSpPr>
          <p:nvPr>
            <p:ph type="title"/>
          </p:nvPr>
        </p:nvSpPr>
        <p:spPr>
          <a:xfrm>
            <a:off x="838200" y="365125"/>
            <a:ext cx="10515600" cy="1325563"/>
          </a:xfrm>
        </p:spPr>
        <p:txBody>
          <a:bodyPr/>
          <a:lstStyle/>
          <a:p>
            <a:r>
              <a:rPr lang="en-US" dirty="0">
                <a:latin typeface="+mn-lt"/>
              </a:rPr>
              <a:t>Visible Light Marker Schematic</a:t>
            </a:r>
          </a:p>
        </p:txBody>
      </p:sp>
      <p:sp>
        <p:nvSpPr>
          <p:cNvPr id="2" name="TextBox 1"/>
          <p:cNvSpPr txBox="1"/>
          <p:nvPr/>
        </p:nvSpPr>
        <p:spPr>
          <a:xfrm>
            <a:off x="1179946" y="5731078"/>
            <a:ext cx="1387928" cy="369332"/>
          </a:xfrm>
          <a:prstGeom prst="rect">
            <a:avLst/>
          </a:prstGeom>
          <a:noFill/>
        </p:spPr>
        <p:txBody>
          <a:bodyPr wrap="square" rtlCol="0">
            <a:spAutoFit/>
          </a:bodyPr>
          <a:lstStyle/>
          <a:p>
            <a:r>
              <a:rPr lang="en-US" dirty="0">
                <a:solidFill>
                  <a:srgbClr val="FF0000"/>
                </a:solidFill>
              </a:rPr>
              <a:t>Light sensing</a:t>
            </a:r>
          </a:p>
        </p:txBody>
      </p:sp>
      <p:sp>
        <p:nvSpPr>
          <p:cNvPr id="7" name="TextBox 6"/>
          <p:cNvSpPr txBox="1"/>
          <p:nvPr/>
        </p:nvSpPr>
        <p:spPr>
          <a:xfrm>
            <a:off x="3751686" y="5731078"/>
            <a:ext cx="1514277" cy="369332"/>
          </a:xfrm>
          <a:prstGeom prst="rect">
            <a:avLst/>
          </a:prstGeom>
          <a:noFill/>
        </p:spPr>
        <p:txBody>
          <a:bodyPr wrap="square" rtlCol="0">
            <a:spAutoFit/>
          </a:bodyPr>
          <a:lstStyle/>
          <a:p>
            <a:r>
              <a:rPr lang="en-US" dirty="0" err="1">
                <a:solidFill>
                  <a:srgbClr val="FF0000"/>
                </a:solidFill>
              </a:rPr>
              <a:t>Digitisation</a:t>
            </a:r>
            <a:endParaRPr lang="en-US" dirty="0">
              <a:solidFill>
                <a:srgbClr val="FF0000"/>
              </a:solidFill>
            </a:endParaRPr>
          </a:p>
        </p:txBody>
      </p:sp>
      <p:sp>
        <p:nvSpPr>
          <p:cNvPr id="8" name="TextBox 7"/>
          <p:cNvSpPr txBox="1"/>
          <p:nvPr/>
        </p:nvSpPr>
        <p:spPr>
          <a:xfrm>
            <a:off x="7176644" y="5731078"/>
            <a:ext cx="3657611" cy="369332"/>
          </a:xfrm>
          <a:prstGeom prst="rect">
            <a:avLst/>
          </a:prstGeom>
          <a:noFill/>
        </p:spPr>
        <p:txBody>
          <a:bodyPr wrap="square" rtlCol="0">
            <a:spAutoFit/>
          </a:bodyPr>
          <a:lstStyle/>
          <a:p>
            <a:r>
              <a:rPr lang="en-US">
                <a:solidFill>
                  <a:srgbClr val="FF0000"/>
                </a:solidFill>
              </a:rPr>
              <a:t>Communication without processing</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404913F-DF0B-FF42-954B-082342E2B409}" type="slidenum">
              <a:rPr lang="en-US" smtClean="0"/>
              <a:t>70</a:t>
            </a:fld>
            <a:endParaRPr lang="en-US"/>
          </a:p>
        </p:txBody>
      </p:sp>
    </p:spTree>
    <p:extLst>
      <p:ext uri="{BB962C8B-B14F-4D97-AF65-F5344CB8AC3E}">
        <p14:creationId xmlns:p14="http://schemas.microsoft.com/office/powerpoint/2010/main" val="572835879"/>
      </p:ext>
    </p:extLst>
  </p:cSld>
  <p:clrMapOvr>
    <a:masterClrMapping/>
  </p:clrMapOvr>
  <mc:AlternateContent xmlns:mc="http://schemas.openxmlformats.org/markup-compatibility/2006" xmlns:p14="http://schemas.microsoft.com/office/powerpoint/2010/main">
    <mc:Choice Requires="p14">
      <p:transition spd="slow" p14:dur="2000" advTm="28677"/>
    </mc:Choice>
    <mc:Fallback xmlns="">
      <p:transition spd="slow" advTm="28677"/>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Solar cell for passive Visible Light Sensing</a:t>
            </a:r>
          </a:p>
        </p:txBody>
      </p:sp>
      <p:sp>
        <p:nvSpPr>
          <p:cNvPr id="3" name="Content Placeholder 2"/>
          <p:cNvSpPr>
            <a:spLocks noGrp="1"/>
          </p:cNvSpPr>
          <p:nvPr>
            <p:ph idx="1"/>
          </p:nvPr>
        </p:nvSpPr>
        <p:spPr>
          <a:xfrm>
            <a:off x="758300" y="1588463"/>
            <a:ext cx="10515600" cy="4351338"/>
          </a:xfrm>
        </p:spPr>
        <p:txBody>
          <a:bodyPr/>
          <a:lstStyle/>
          <a:p>
            <a:r>
              <a:rPr lang="en-US" dirty="0">
                <a:latin typeface="+mj-lt"/>
              </a:rPr>
              <a:t>Solar cells passive requires no external power</a:t>
            </a:r>
          </a:p>
          <a:p>
            <a:pPr lvl="1"/>
            <a:r>
              <a:rPr lang="en-US" dirty="0">
                <a:solidFill>
                  <a:srgbClr val="FF0000"/>
                </a:solidFill>
                <a:latin typeface="+mj-lt"/>
              </a:rPr>
              <a:t>Eliminates energy expensive photodiodes and amplifiers</a:t>
            </a:r>
          </a:p>
          <a:p>
            <a:r>
              <a:rPr lang="en-US" dirty="0">
                <a:latin typeface="+mj-lt"/>
              </a:rPr>
              <a:t>Enables energy harvesting to support battery-free operations </a:t>
            </a:r>
          </a:p>
          <a:p>
            <a:r>
              <a:rPr lang="en-US" dirty="0">
                <a:latin typeface="+mj-lt"/>
              </a:rPr>
              <a:t>Operate under diverse light conditions (100 lux to 80k lux )</a:t>
            </a:r>
          </a:p>
          <a:p>
            <a:r>
              <a:rPr lang="en-US" dirty="0">
                <a:latin typeface="+mj-lt"/>
              </a:rPr>
              <a:t>Reduces energy consumed for sensing to zero!</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932" y="3764132"/>
            <a:ext cx="3093868" cy="3093868"/>
          </a:xfrm>
          <a:prstGeom prst="rect">
            <a:avLst/>
          </a:prstGeom>
        </p:spPr>
      </p:pic>
      <p:sp>
        <p:nvSpPr>
          <p:cNvPr id="7" name="Slide Number Placeholder 6"/>
          <p:cNvSpPr>
            <a:spLocks noGrp="1"/>
          </p:cNvSpPr>
          <p:nvPr>
            <p:ph type="sldNum" sz="quarter" idx="12"/>
          </p:nvPr>
        </p:nvSpPr>
        <p:spPr/>
        <p:txBody>
          <a:bodyPr/>
          <a:lstStyle/>
          <a:p>
            <a:fld id="{B404913F-DF0B-FF42-954B-082342E2B409}" type="slidenum">
              <a:rPr lang="en-US" smtClean="0"/>
              <a:t>71</a:t>
            </a:fld>
            <a:endParaRPr lang="en-US"/>
          </a:p>
        </p:txBody>
      </p:sp>
    </p:spTree>
    <p:extLst>
      <p:ext uri="{BB962C8B-B14F-4D97-AF65-F5344CB8AC3E}">
        <p14:creationId xmlns:p14="http://schemas.microsoft.com/office/powerpoint/2010/main" val="2298835982"/>
      </p:ext>
    </p:extLst>
  </p:cSld>
  <p:clrMapOvr>
    <a:masterClrMapping/>
  </p:clrMapOvr>
  <mc:AlternateContent xmlns:mc="http://schemas.openxmlformats.org/markup-compatibility/2006" xmlns:p14="http://schemas.microsoft.com/office/powerpoint/2010/main">
    <mc:Choice Requires="p14">
      <p:transition spd="slow" p14:dur="2000" advTm="43129"/>
    </mc:Choice>
    <mc:Fallback xmlns="">
      <p:transition spd="slow" advTm="43129"/>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Selecting solar cell for visible light sensing</a:t>
            </a:r>
          </a:p>
        </p:txBody>
      </p:sp>
      <p:sp>
        <p:nvSpPr>
          <p:cNvPr id="3" name="Content Placeholder 2"/>
          <p:cNvSpPr>
            <a:spLocks noGrp="1"/>
          </p:cNvSpPr>
          <p:nvPr>
            <p:ph idx="1"/>
          </p:nvPr>
        </p:nvSpPr>
        <p:spPr/>
        <p:txBody>
          <a:bodyPr/>
          <a:lstStyle/>
          <a:p>
            <a:r>
              <a:rPr lang="en-US" dirty="0"/>
              <a:t>Cast shadow on different types solar cell</a:t>
            </a:r>
          </a:p>
          <a:p>
            <a:r>
              <a:rPr lang="en-US" dirty="0"/>
              <a:t>Indoor light level : 200 lx</a:t>
            </a:r>
          </a:p>
          <a:p>
            <a:r>
              <a:rPr lang="en-US" dirty="0"/>
              <a:t>Shadow causes significant change in SNR for all solar cells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730" y="3723205"/>
            <a:ext cx="6782539" cy="2543452"/>
          </a:xfrm>
          <a:prstGeom prst="rect">
            <a:avLst/>
          </a:prstGeom>
        </p:spPr>
      </p:pic>
      <p:sp>
        <p:nvSpPr>
          <p:cNvPr id="5" name="TextBox 4"/>
          <p:cNvSpPr txBox="1"/>
          <p:nvPr/>
        </p:nvSpPr>
        <p:spPr>
          <a:xfrm>
            <a:off x="3494142" y="6138802"/>
            <a:ext cx="5203714" cy="400110"/>
          </a:xfrm>
          <a:prstGeom prst="rect">
            <a:avLst/>
          </a:prstGeom>
          <a:noFill/>
        </p:spPr>
        <p:txBody>
          <a:bodyPr wrap="square" rtlCol="0">
            <a:spAutoFit/>
          </a:bodyPr>
          <a:lstStyle/>
          <a:p>
            <a:r>
              <a:rPr lang="en-US" sz="2000" dirty="0"/>
              <a:t>Significant change in SNR in presence of shadow</a:t>
            </a:r>
          </a:p>
        </p:txBody>
      </p:sp>
      <p:sp>
        <p:nvSpPr>
          <p:cNvPr id="6" name="Slide Number Placeholder 5"/>
          <p:cNvSpPr>
            <a:spLocks noGrp="1"/>
          </p:cNvSpPr>
          <p:nvPr>
            <p:ph type="sldNum" sz="quarter" idx="12"/>
          </p:nvPr>
        </p:nvSpPr>
        <p:spPr/>
        <p:txBody>
          <a:bodyPr/>
          <a:lstStyle/>
          <a:p>
            <a:fld id="{B404913F-DF0B-FF42-954B-082342E2B409}" type="slidenum">
              <a:rPr lang="en-US" smtClean="0"/>
              <a:t>72</a:t>
            </a:fld>
            <a:endParaRPr lang="en-US"/>
          </a:p>
        </p:txBody>
      </p:sp>
    </p:spTree>
    <p:extLst>
      <p:ext uri="{BB962C8B-B14F-4D97-AF65-F5344CB8AC3E}">
        <p14:creationId xmlns:p14="http://schemas.microsoft.com/office/powerpoint/2010/main" val="2516896549"/>
      </p:ext>
    </p:extLst>
  </p:cSld>
  <p:clrMapOvr>
    <a:masterClrMapping/>
  </p:clrMapOvr>
  <mc:AlternateContent xmlns:mc="http://schemas.openxmlformats.org/markup-compatibility/2006" xmlns:p14="http://schemas.microsoft.com/office/powerpoint/2010/main">
    <mc:Choice Requires="p14">
      <p:transition spd="slow" p14:dur="2000" advTm="53146"/>
    </mc:Choice>
    <mc:Fallback xmlns="">
      <p:transition spd="slow" advTm="53146"/>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Digitizing at µ</a:t>
            </a:r>
            <a:r>
              <a:rPr lang="en-US" dirty="0" err="1">
                <a:latin typeface="+mn-lt"/>
              </a:rPr>
              <a:t>Ws</a:t>
            </a:r>
            <a:r>
              <a:rPr lang="en-US" dirty="0">
                <a:latin typeface="+mn-lt"/>
              </a:rPr>
              <a:t> of power</a:t>
            </a:r>
          </a:p>
        </p:txBody>
      </p:sp>
      <p:sp>
        <p:nvSpPr>
          <p:cNvPr id="3" name="Content Placeholder 2"/>
          <p:cNvSpPr>
            <a:spLocks noGrp="1"/>
          </p:cNvSpPr>
          <p:nvPr>
            <p:ph idx="1"/>
          </p:nvPr>
        </p:nvSpPr>
        <p:spPr/>
        <p:txBody>
          <a:bodyPr/>
          <a:lstStyle/>
          <a:p>
            <a:r>
              <a:rPr lang="en-US" dirty="0"/>
              <a:t>Multibit Analog to digital converters (ADC) are energy expensive</a:t>
            </a:r>
          </a:p>
          <a:p>
            <a:pPr lvl="1"/>
            <a:r>
              <a:rPr lang="en-US" dirty="0"/>
              <a:t>Periodic polling to detect shadow events</a:t>
            </a:r>
          </a:p>
          <a:p>
            <a:pPr lvl="1"/>
            <a:r>
              <a:rPr lang="en-US" dirty="0">
                <a:solidFill>
                  <a:srgbClr val="FF0000"/>
                </a:solidFill>
              </a:rPr>
              <a:t>Many sensing applications do not require such high resolution</a:t>
            </a:r>
          </a:p>
          <a:p>
            <a:pPr lvl="1"/>
            <a:endParaRPr lang="en-US" dirty="0"/>
          </a:p>
          <a:p>
            <a:r>
              <a:rPr lang="en-US" dirty="0"/>
              <a:t>Thresholding circuit acts like 1-bit ADC</a:t>
            </a:r>
          </a:p>
          <a:p>
            <a:pPr lvl="1"/>
            <a:r>
              <a:rPr lang="en-US" dirty="0"/>
              <a:t>No polling required, responds to shadow event</a:t>
            </a:r>
          </a:p>
          <a:p>
            <a:pPr lvl="1"/>
            <a:r>
              <a:rPr lang="en-US" dirty="0"/>
              <a:t>Peak power consumption: 0.5 µW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760" y="4930550"/>
            <a:ext cx="5131443" cy="1608362"/>
          </a:xfrm>
          <a:prstGeom prst="rect">
            <a:avLst/>
          </a:prstGeom>
        </p:spPr>
      </p:pic>
      <p:sp>
        <p:nvSpPr>
          <p:cNvPr id="5" name="Slide Number Placeholder 4"/>
          <p:cNvSpPr>
            <a:spLocks noGrp="1"/>
          </p:cNvSpPr>
          <p:nvPr>
            <p:ph type="sldNum" sz="quarter" idx="12"/>
          </p:nvPr>
        </p:nvSpPr>
        <p:spPr/>
        <p:txBody>
          <a:bodyPr/>
          <a:lstStyle/>
          <a:p>
            <a:fld id="{B404913F-DF0B-FF42-954B-082342E2B409}" type="slidenum">
              <a:rPr lang="en-US" smtClean="0"/>
              <a:t>73</a:t>
            </a:fld>
            <a:endParaRPr lang="en-US"/>
          </a:p>
        </p:txBody>
      </p:sp>
    </p:spTree>
    <p:extLst>
      <p:ext uri="{BB962C8B-B14F-4D97-AF65-F5344CB8AC3E}">
        <p14:creationId xmlns:p14="http://schemas.microsoft.com/office/powerpoint/2010/main" val="581138322"/>
      </p:ext>
    </p:extLst>
  </p:cSld>
  <p:clrMapOvr>
    <a:masterClrMapping/>
  </p:clrMapOvr>
  <mc:AlternateContent xmlns:mc="http://schemas.openxmlformats.org/markup-compatibility/2006" xmlns:p14="http://schemas.microsoft.com/office/powerpoint/2010/main">
    <mc:Choice Requires="p14">
      <p:transition spd="slow" p14:dur="2000" advTm="80456"/>
    </mc:Choice>
    <mc:Fallback xmlns="">
      <p:transition spd="slow" advTm="8045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C2D65A7A-27F1-4470-9DEA-44810CAB6B36}"/>
                  </a:ext>
                </a:extLst>
              </p:cNvPr>
              <p:cNvGraphicFramePr>
                <a:graphicFrameLocks noGrp="1"/>
              </p:cNvGraphicFramePr>
              <p:nvPr>
                <p:ph idx="1"/>
              </p:nvPr>
            </p:nvGraphicFramePr>
            <p:xfrm>
              <a:off x="838200" y="2010408"/>
              <a:ext cx="10515600" cy="1483360"/>
            </p:xfrm>
            <a:graphic>
              <a:graphicData uri="http://schemas.openxmlformats.org/drawingml/2006/table">
                <a:tbl>
                  <a:tblPr firstRow="1" bandRow="1">
                    <a:tableStyleId>{74C1A8A3-306A-4EB7-A6B1-4F7E0EB9C5D6}</a:tableStyleId>
                  </a:tblPr>
                  <a:tblGrid>
                    <a:gridCol w="5257800">
                      <a:extLst>
                        <a:ext uri="{9D8B030D-6E8A-4147-A177-3AD203B41FA5}">
                          <a16:colId xmlns:a16="http://schemas.microsoft.com/office/drawing/2014/main" val="2125000689"/>
                        </a:ext>
                      </a:extLst>
                    </a:gridCol>
                    <a:gridCol w="5257800">
                      <a:extLst>
                        <a:ext uri="{9D8B030D-6E8A-4147-A177-3AD203B41FA5}">
                          <a16:colId xmlns:a16="http://schemas.microsoft.com/office/drawing/2014/main" val="3651422002"/>
                        </a:ext>
                      </a:extLst>
                    </a:gridCol>
                  </a:tblGrid>
                  <a:tr h="370840">
                    <a:tc>
                      <a:txBody>
                        <a:bodyPr/>
                        <a:lstStyle/>
                        <a:p>
                          <a:r>
                            <a:rPr lang="en-US" dirty="0"/>
                            <a:t>Module</a:t>
                          </a:r>
                        </a:p>
                      </a:txBody>
                      <a:tcPr/>
                    </a:tc>
                    <a:tc>
                      <a:txBody>
                        <a:bodyPr/>
                        <a:lstStyle/>
                        <a:p>
                          <a:r>
                            <a:rPr lang="en-US" dirty="0"/>
                            <a:t>Power consumption</a:t>
                          </a:r>
                        </a:p>
                      </a:txBody>
                      <a:tcPr/>
                    </a:tc>
                    <a:extLst>
                      <a:ext uri="{0D108BD9-81ED-4DB2-BD59-A6C34878D82A}">
                        <a16:rowId xmlns:a16="http://schemas.microsoft.com/office/drawing/2014/main" val="918423421"/>
                      </a:ext>
                    </a:extLst>
                  </a:tr>
                  <a:tr h="370840">
                    <a:tc>
                      <a:txBody>
                        <a:bodyPr/>
                        <a:lstStyle/>
                        <a:p>
                          <a:r>
                            <a:rPr lang="en-US" dirty="0"/>
                            <a:t>Solar cell</a:t>
                          </a:r>
                        </a:p>
                      </a:txBody>
                      <a:tcPr/>
                    </a:tc>
                    <a:tc>
                      <a:txBody>
                        <a:bodyPr/>
                        <a:lstStyle/>
                        <a:p>
                          <a:r>
                            <a:rPr lang="en-US" dirty="0"/>
                            <a:t>0</a:t>
                          </a:r>
                        </a:p>
                      </a:txBody>
                      <a:tcPr/>
                    </a:tc>
                    <a:extLst>
                      <a:ext uri="{0D108BD9-81ED-4DB2-BD59-A6C34878D82A}">
                        <a16:rowId xmlns:a16="http://schemas.microsoft.com/office/drawing/2014/main" val="3885697048"/>
                      </a:ext>
                    </a:extLst>
                  </a:tr>
                  <a:tr h="370840">
                    <a:tc>
                      <a:txBody>
                        <a:bodyPr/>
                        <a:lstStyle/>
                        <a:p>
                          <a:r>
                            <a:rPr lang="en-US" dirty="0"/>
                            <a:t>Thresholding circuit</a:t>
                          </a:r>
                        </a:p>
                      </a:txBody>
                      <a:tcPr/>
                    </a:tc>
                    <a:tc>
                      <a:txBody>
                        <a:bodyPr/>
                        <a:lstStyle/>
                        <a:p>
                          <a:r>
                            <a:rPr lang="en-US" dirty="0"/>
                            <a:t>0.5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𝑊</m:t>
                              </m:r>
                            </m:oMath>
                          </a14:m>
                          <a:endParaRPr lang="en-US" dirty="0"/>
                        </a:p>
                      </a:txBody>
                      <a:tcPr/>
                    </a:tc>
                    <a:extLst>
                      <a:ext uri="{0D108BD9-81ED-4DB2-BD59-A6C34878D82A}">
                        <a16:rowId xmlns:a16="http://schemas.microsoft.com/office/drawing/2014/main" val="2132956753"/>
                      </a:ext>
                    </a:extLst>
                  </a:tr>
                  <a:tr h="370840">
                    <a:tc>
                      <a:txBody>
                        <a:bodyPr/>
                        <a:lstStyle/>
                        <a:p>
                          <a:r>
                            <a:rPr lang="en-US" dirty="0" err="1"/>
                            <a:t>Scatterlight</a:t>
                          </a:r>
                          <a:r>
                            <a:rPr lang="en-US" dirty="0"/>
                            <a:t> (100 kHz – 1 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19.5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𝑊</m:t>
                              </m:r>
                            </m:oMath>
                          </a14:m>
                          <a:r>
                            <a:rPr lang="en-US" dirty="0"/>
                            <a:t> – 120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𝑊</m:t>
                              </m:r>
                            </m:oMath>
                          </a14:m>
                          <a:endParaRPr lang="en-US" dirty="0"/>
                        </a:p>
                      </a:txBody>
                      <a:tcPr/>
                    </a:tc>
                    <a:extLst>
                      <a:ext uri="{0D108BD9-81ED-4DB2-BD59-A6C34878D82A}">
                        <a16:rowId xmlns:a16="http://schemas.microsoft.com/office/drawing/2014/main" val="160267572"/>
                      </a:ext>
                    </a:extLst>
                  </a:tr>
                </a:tbl>
              </a:graphicData>
            </a:graphic>
          </p:graphicFrame>
        </mc:Choice>
        <mc:Fallback xmlns="">
          <p:graphicFrame>
            <p:nvGraphicFramePr>
              <p:cNvPr id="5" name="Content Placeholder 4">
                <a:extLst>
                  <a:ext uri="{FF2B5EF4-FFF2-40B4-BE49-F238E27FC236}">
                    <a16:creationId xmlns:a16="http://schemas.microsoft.com/office/drawing/2014/main" xmlns="" xmlns:a14="http://schemas.microsoft.com/office/drawing/2010/main" id="{C2D65A7A-27F1-4470-9DEA-44810CAB6B36}"/>
                  </a:ext>
                </a:extLst>
              </p:cNvPr>
              <p:cNvGraphicFramePr>
                <a:graphicFrameLocks noGrp="1"/>
              </p:cNvGraphicFramePr>
              <p:nvPr>
                <p:ph idx="1"/>
                <p:extLst>
                  <p:ext uri="{D42A27DB-BD31-4B8C-83A1-F6EECF244321}">
                    <p14:modId xmlns:p14="http://schemas.microsoft.com/office/powerpoint/2010/main" val="1367048189"/>
                  </p:ext>
                </p:extLst>
              </p:nvPr>
            </p:nvGraphicFramePr>
            <p:xfrm>
              <a:off x="838200" y="2010408"/>
              <a:ext cx="10515600" cy="1483360"/>
            </p:xfrm>
            <a:graphic>
              <a:graphicData uri="http://schemas.openxmlformats.org/drawingml/2006/table">
                <a:tbl>
                  <a:tblPr firstRow="1" bandRow="1">
                    <a:tableStyleId>{74C1A8A3-306A-4EB7-A6B1-4F7E0EB9C5D6}</a:tableStyleId>
                  </a:tblPr>
                  <a:tblGrid>
                    <a:gridCol w="5257800">
                      <a:extLst>
                        <a:ext uri="{9D8B030D-6E8A-4147-A177-3AD203B41FA5}">
                          <a16:colId xmlns:a16="http://schemas.microsoft.com/office/drawing/2014/main" xmlns="" xmlns:a14="http://schemas.microsoft.com/office/drawing/2010/main" val="2125000689"/>
                        </a:ext>
                      </a:extLst>
                    </a:gridCol>
                    <a:gridCol w="5257800">
                      <a:extLst>
                        <a:ext uri="{9D8B030D-6E8A-4147-A177-3AD203B41FA5}">
                          <a16:colId xmlns:a16="http://schemas.microsoft.com/office/drawing/2014/main" xmlns="" xmlns:a14="http://schemas.microsoft.com/office/drawing/2010/main" val="3651422002"/>
                        </a:ext>
                      </a:extLst>
                    </a:gridCol>
                  </a:tblGrid>
                  <a:tr h="370840">
                    <a:tc>
                      <a:txBody>
                        <a:bodyPr/>
                        <a:lstStyle/>
                        <a:p>
                          <a:r>
                            <a:rPr lang="en-US" dirty="0"/>
                            <a:t>Module</a:t>
                          </a:r>
                        </a:p>
                      </a:txBody>
                      <a:tcPr/>
                    </a:tc>
                    <a:tc>
                      <a:txBody>
                        <a:bodyPr/>
                        <a:lstStyle/>
                        <a:p>
                          <a:r>
                            <a:rPr lang="en-US" dirty="0"/>
                            <a:t>Power consumption</a:t>
                          </a:r>
                        </a:p>
                      </a:txBody>
                      <a:tcPr/>
                    </a:tc>
                    <a:extLst>
                      <a:ext uri="{0D108BD9-81ED-4DB2-BD59-A6C34878D82A}">
                        <a16:rowId xmlns:a16="http://schemas.microsoft.com/office/drawing/2014/main" xmlns="" xmlns:a14="http://schemas.microsoft.com/office/drawing/2010/main" val="918423421"/>
                      </a:ext>
                    </a:extLst>
                  </a:tr>
                  <a:tr h="370840">
                    <a:tc>
                      <a:txBody>
                        <a:bodyPr/>
                        <a:lstStyle/>
                        <a:p>
                          <a:r>
                            <a:rPr lang="en-US" dirty="0"/>
                            <a:t>Solar cell</a:t>
                          </a:r>
                        </a:p>
                      </a:txBody>
                      <a:tcPr/>
                    </a:tc>
                    <a:tc>
                      <a:txBody>
                        <a:bodyPr/>
                        <a:lstStyle/>
                        <a:p>
                          <a:r>
                            <a:rPr lang="en-US" dirty="0"/>
                            <a:t>0</a:t>
                          </a:r>
                        </a:p>
                      </a:txBody>
                      <a:tcPr/>
                    </a:tc>
                    <a:extLst>
                      <a:ext uri="{0D108BD9-81ED-4DB2-BD59-A6C34878D82A}">
                        <a16:rowId xmlns:a16="http://schemas.microsoft.com/office/drawing/2014/main" xmlns="" xmlns:a14="http://schemas.microsoft.com/office/drawing/2010/main" val="3885697048"/>
                      </a:ext>
                    </a:extLst>
                  </a:tr>
                  <a:tr h="370840">
                    <a:tc>
                      <a:txBody>
                        <a:bodyPr/>
                        <a:lstStyle/>
                        <a:p>
                          <a:r>
                            <a:rPr lang="en-US" dirty="0"/>
                            <a:t>Thresholding circuit</a:t>
                          </a:r>
                        </a:p>
                      </a:txBody>
                      <a:tcPr/>
                    </a:tc>
                    <a:tc>
                      <a:txBody>
                        <a:bodyPr/>
                        <a:lstStyle/>
                        <a:p>
                          <a:endParaRPr lang="en-US"/>
                        </a:p>
                      </a:txBody>
                      <a:tcPr>
                        <a:blipFill rotWithShape="0">
                          <a:blip r:embed="rId2"/>
                          <a:stretch>
                            <a:fillRect l="-100000" t="-209836" r="-232" b="-122951"/>
                          </a:stretch>
                        </a:blipFill>
                      </a:tcPr>
                    </a:tc>
                    <a:extLst>
                      <a:ext uri="{0D108BD9-81ED-4DB2-BD59-A6C34878D82A}">
                        <a16:rowId xmlns:a16="http://schemas.microsoft.com/office/drawing/2014/main" xmlns="" xmlns:a14="http://schemas.microsoft.com/office/drawing/2010/main" val="2132956753"/>
                      </a:ext>
                    </a:extLst>
                  </a:tr>
                  <a:tr h="370840">
                    <a:tc>
                      <a:txBody>
                        <a:bodyPr/>
                        <a:lstStyle/>
                        <a:p>
                          <a:r>
                            <a:rPr lang="en-US" dirty="0" err="1"/>
                            <a:t>Scatterlight</a:t>
                          </a:r>
                          <a:r>
                            <a:rPr lang="en-US" dirty="0"/>
                            <a:t> (100 kHz – 1 MHz)</a:t>
                          </a:r>
                        </a:p>
                      </a:txBody>
                      <a:tcPr/>
                    </a:tc>
                    <a:tc>
                      <a:txBody>
                        <a:bodyPr/>
                        <a:lstStyle/>
                        <a:p>
                          <a:endParaRPr lang="en-US"/>
                        </a:p>
                      </a:txBody>
                      <a:tcPr>
                        <a:blipFill rotWithShape="0">
                          <a:blip r:embed="rId2"/>
                          <a:stretch>
                            <a:fillRect l="-100000" t="-309836" r="-232" b="-22951"/>
                          </a:stretch>
                        </a:blipFill>
                      </a:tcPr>
                    </a:tc>
                    <a:extLst>
                      <a:ext uri="{0D108BD9-81ED-4DB2-BD59-A6C34878D82A}">
                        <a16:rowId xmlns:a16="http://schemas.microsoft.com/office/drawing/2014/main" xmlns="" xmlns:a14="http://schemas.microsoft.com/office/drawing/2010/main" val="160267572"/>
                      </a:ext>
                    </a:extLst>
                  </a:tr>
                </a:tbl>
              </a:graphicData>
            </a:graphic>
          </p:graphicFrame>
        </mc:Fallback>
      </mc:AlternateContent>
      <p:sp>
        <p:nvSpPr>
          <p:cNvPr id="6" name="Title 1"/>
          <p:cNvSpPr>
            <a:spLocks noGrp="1"/>
          </p:cNvSpPr>
          <p:nvPr>
            <p:ph type="title"/>
          </p:nvPr>
        </p:nvSpPr>
        <p:spPr>
          <a:xfrm>
            <a:off x="838200" y="365125"/>
            <a:ext cx="10515600" cy="1325563"/>
          </a:xfrm>
        </p:spPr>
        <p:txBody>
          <a:bodyPr/>
          <a:lstStyle/>
          <a:p>
            <a:r>
              <a:rPr lang="en-US" dirty="0">
                <a:latin typeface="+mn-lt"/>
              </a:rPr>
              <a:t>Power consumption</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210" y="4044179"/>
            <a:ext cx="8493579" cy="2394784"/>
          </a:xfrm>
          <a:prstGeom prst="rect">
            <a:avLst/>
          </a:prstGeom>
        </p:spPr>
      </p:pic>
      <p:sp>
        <p:nvSpPr>
          <p:cNvPr id="2" name="Slide Number Placeholder 1"/>
          <p:cNvSpPr>
            <a:spLocks noGrp="1"/>
          </p:cNvSpPr>
          <p:nvPr>
            <p:ph type="sldNum" sz="quarter" idx="12"/>
          </p:nvPr>
        </p:nvSpPr>
        <p:spPr/>
        <p:txBody>
          <a:bodyPr/>
          <a:lstStyle/>
          <a:p>
            <a:fld id="{B404913F-DF0B-FF42-954B-082342E2B409}" type="slidenum">
              <a:rPr lang="en-US" smtClean="0"/>
              <a:t>74</a:t>
            </a:fld>
            <a:endParaRPr lang="en-US"/>
          </a:p>
        </p:txBody>
      </p:sp>
    </p:spTree>
    <p:extLst>
      <p:ext uri="{BB962C8B-B14F-4D97-AF65-F5344CB8AC3E}">
        <p14:creationId xmlns:p14="http://schemas.microsoft.com/office/powerpoint/2010/main" val="2238499934"/>
      </p:ext>
    </p:extLst>
  </p:cSld>
  <p:clrMapOvr>
    <a:masterClrMapping/>
  </p:clrMapOvr>
  <mc:AlternateContent xmlns:mc="http://schemas.openxmlformats.org/markup-compatibility/2006" xmlns:p14="http://schemas.microsoft.com/office/powerpoint/2010/main">
    <mc:Choice Requires="p14">
      <p:transition spd="slow" p14:dur="2000" advTm="49431"/>
    </mc:Choice>
    <mc:Fallback xmlns="">
      <p:transition spd="slow" advTm="49431"/>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9C609B1F-DB23-4333-9B1E-2FA489B4F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163" y="2394066"/>
            <a:ext cx="2959452" cy="4196080"/>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0951007E-43D6-40A8-9198-2FBCE33D2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158" y="2394066"/>
            <a:ext cx="2959452" cy="4196080"/>
          </a:xfrm>
          <a:prstGeom prst="rect">
            <a:avLst/>
          </a:prstGeom>
        </p:spPr>
      </p:pic>
      <p:pic>
        <p:nvPicPr>
          <p:cNvPr id="10" name="Picture 9" descr="A drawing of a face&#10;&#10;Description generated with high confidence">
            <a:extLst>
              <a:ext uri="{FF2B5EF4-FFF2-40B4-BE49-F238E27FC236}">
                <a16:creationId xmlns:a16="http://schemas.microsoft.com/office/drawing/2014/main" id="{5C2701E9-B6DB-4FFD-A3F9-C5D68DEC2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235" y="1313057"/>
            <a:ext cx="1214246" cy="1390275"/>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E0AF059F-90ED-4934-AE71-372D5B05C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7090" y="2394066"/>
            <a:ext cx="2951791" cy="4185218"/>
          </a:xfrm>
          <a:prstGeom prst="rect">
            <a:avLst/>
          </a:prstGeom>
        </p:spPr>
      </p:pic>
      <p:pic>
        <p:nvPicPr>
          <p:cNvPr id="12" name="Picture 11" descr="A picture containing tableware, plate&#10;&#10;Description generated with high confidence">
            <a:extLst>
              <a:ext uri="{FF2B5EF4-FFF2-40B4-BE49-F238E27FC236}">
                <a16:creationId xmlns:a16="http://schemas.microsoft.com/office/drawing/2014/main" id="{DFE219A0-061C-4C7B-BFA0-AE1F59BCEF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3780" y="1463776"/>
            <a:ext cx="1094940" cy="1239555"/>
          </a:xfrm>
          <a:prstGeom prst="rect">
            <a:avLst/>
          </a:prstGeom>
        </p:spPr>
      </p:pic>
      <p:pic>
        <p:nvPicPr>
          <p:cNvPr id="6" name="Picture 5">
            <a:extLst>
              <a:ext uri="{FF2B5EF4-FFF2-40B4-BE49-F238E27FC236}">
                <a16:creationId xmlns:a16="http://schemas.microsoft.com/office/drawing/2014/main" id="{41DE5399-1EC9-481E-B3C0-835BDC1733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0979" y="1248589"/>
            <a:ext cx="759605" cy="1519210"/>
          </a:xfrm>
          <a:prstGeom prst="rect">
            <a:avLst/>
          </a:prstGeom>
        </p:spPr>
      </p:pic>
      <p:sp>
        <p:nvSpPr>
          <p:cNvPr id="11"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Application: Gesture recognition</a:t>
            </a:r>
          </a:p>
        </p:txBody>
      </p:sp>
      <p:sp>
        <p:nvSpPr>
          <p:cNvPr id="2" name="Slide Number Placeholder 1"/>
          <p:cNvSpPr>
            <a:spLocks noGrp="1"/>
          </p:cNvSpPr>
          <p:nvPr>
            <p:ph type="sldNum" sz="quarter" idx="12"/>
          </p:nvPr>
        </p:nvSpPr>
        <p:spPr/>
        <p:txBody>
          <a:bodyPr/>
          <a:lstStyle/>
          <a:p>
            <a:fld id="{B404913F-DF0B-FF42-954B-082342E2B409}" type="slidenum">
              <a:rPr lang="en-US" smtClean="0"/>
              <a:t>75</a:t>
            </a:fld>
            <a:endParaRPr lang="en-US"/>
          </a:p>
        </p:txBody>
      </p:sp>
    </p:spTree>
    <p:extLst>
      <p:ext uri="{BB962C8B-B14F-4D97-AF65-F5344CB8AC3E}">
        <p14:creationId xmlns:p14="http://schemas.microsoft.com/office/powerpoint/2010/main" val="1515527895"/>
      </p:ext>
    </p:extLst>
  </p:cSld>
  <p:clrMapOvr>
    <a:masterClrMapping/>
  </p:clrMapOvr>
  <mc:AlternateContent xmlns:mc="http://schemas.openxmlformats.org/markup-compatibility/2006" xmlns:p14="http://schemas.microsoft.com/office/powerpoint/2010/main">
    <mc:Choice Requires="p14">
      <p:transition spd="slow" p14:dur="2000" advTm="62398"/>
    </mc:Choice>
    <mc:Fallback xmlns="">
      <p:transition spd="slow" advTm="62398"/>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Demo </a:t>
            </a:r>
            <a:r>
              <a:rPr lang="mr-IN" dirty="0">
                <a:latin typeface="+mn-lt"/>
              </a:rPr>
              <a:t>–</a:t>
            </a:r>
            <a:r>
              <a:rPr lang="en-US" dirty="0">
                <a:latin typeface="+mn-lt"/>
              </a:rPr>
              <a:t> Gesture recognition </a:t>
            </a:r>
          </a:p>
        </p:txBody>
      </p:sp>
      <p:sp>
        <p:nvSpPr>
          <p:cNvPr id="3" name="Content Placeholder 2"/>
          <p:cNvSpPr>
            <a:spLocks noGrp="1"/>
          </p:cNvSpPr>
          <p:nvPr>
            <p:ph idx="1"/>
          </p:nvPr>
        </p:nvSpPr>
        <p:spPr/>
        <p:txBody>
          <a:bodyPr/>
          <a:lstStyle/>
          <a:p>
            <a:r>
              <a:rPr lang="en-US" dirty="0"/>
              <a:t>Shift ambient FM station to transmit shadow event</a:t>
            </a:r>
          </a:p>
          <a:p>
            <a:endParaRPr lang="en-US" dirty="0"/>
          </a:p>
        </p:txBody>
      </p:sp>
      <p:sp>
        <p:nvSpPr>
          <p:cNvPr id="4" name="Slide Number Placeholder 3"/>
          <p:cNvSpPr>
            <a:spLocks noGrp="1"/>
          </p:cNvSpPr>
          <p:nvPr>
            <p:ph type="sldNum" sz="quarter" idx="12"/>
          </p:nvPr>
        </p:nvSpPr>
        <p:spPr/>
        <p:txBody>
          <a:bodyPr/>
          <a:lstStyle/>
          <a:p>
            <a:fld id="{B404913F-DF0B-FF42-954B-082342E2B409}" type="slidenum">
              <a:rPr lang="en-US" smtClean="0"/>
              <a:t>76</a:t>
            </a:fld>
            <a:endParaRPr lang="en-US"/>
          </a:p>
        </p:txBody>
      </p:sp>
      <p:pic>
        <p:nvPicPr>
          <p:cNvPr id="5" name="dem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51315" y="2455125"/>
            <a:ext cx="7584622" cy="4266350"/>
          </a:xfrm>
          <a:prstGeom prst="rect">
            <a:avLst/>
          </a:prstGeom>
        </p:spPr>
      </p:pic>
    </p:spTree>
    <p:extLst>
      <p:ext uri="{BB962C8B-B14F-4D97-AF65-F5344CB8AC3E}">
        <p14:creationId xmlns:p14="http://schemas.microsoft.com/office/powerpoint/2010/main" val="3286951683"/>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extLst>
    <p:ext uri="{E180D4A7-C9FB-4DFB-919C-405C955672EB}">
      <p14:showEvtLst xmlns:p14="http://schemas.microsoft.com/office/powerpoint/2010/main">
        <p14:playEvt time="37824" objId="5"/>
        <p14:stopEvt time="66940" objId="5"/>
      </p14:showEvtLst>
    </p:ext>
  </p:extLs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a:normAutofit/>
          </a:bodyPr>
          <a:lstStyle/>
          <a:p>
            <a:r>
              <a:rPr lang="en-US" dirty="0">
                <a:latin typeface="+mn-lt"/>
              </a:rPr>
              <a:t>What are actuators?</a:t>
            </a:r>
          </a:p>
        </p:txBody>
      </p:sp>
      <p:sp>
        <p:nvSpPr>
          <p:cNvPr id="3" name="Content Placeholder 2"/>
          <p:cNvSpPr>
            <a:spLocks noGrp="1"/>
          </p:cNvSpPr>
          <p:nvPr>
            <p:ph idx="1"/>
          </p:nvPr>
        </p:nvSpPr>
        <p:spPr>
          <a:xfrm>
            <a:off x="838201" y="1864946"/>
            <a:ext cx="6410092" cy="4159578"/>
          </a:xfrm>
        </p:spPr>
        <p:txBody>
          <a:bodyPr>
            <a:normAutofit/>
          </a:bodyPr>
          <a:lstStyle/>
          <a:p>
            <a:r>
              <a:rPr lang="en-US" dirty="0">
                <a:latin typeface="+mj-lt"/>
              </a:rPr>
              <a:t>Actuator is an electronic component that modifies a physical quantity</a:t>
            </a:r>
          </a:p>
          <a:p>
            <a:pPr lvl="1"/>
            <a:r>
              <a:rPr lang="en-US" dirty="0">
                <a:latin typeface="+mj-lt"/>
              </a:rPr>
              <a:t>Light/LED</a:t>
            </a:r>
          </a:p>
          <a:p>
            <a:pPr lvl="1"/>
            <a:r>
              <a:rPr lang="en-US" dirty="0">
                <a:latin typeface="+mj-lt"/>
              </a:rPr>
              <a:t>Motor</a:t>
            </a:r>
          </a:p>
          <a:p>
            <a:pPr lvl="1"/>
            <a:r>
              <a:rPr lang="en-US" dirty="0">
                <a:latin typeface="+mj-lt"/>
              </a:rPr>
              <a:t>Speaker</a:t>
            </a:r>
          </a:p>
          <a:p>
            <a:pPr lvl="1"/>
            <a:r>
              <a:rPr lang="en-US" dirty="0">
                <a:latin typeface="+mj-lt"/>
              </a:rPr>
              <a:t>…….</a:t>
            </a:r>
          </a:p>
          <a:p>
            <a:pPr marL="457200" lvl="1" indent="0">
              <a:buNone/>
            </a:pPr>
            <a:endParaRPr lang="en-US" sz="2000" b="1" dirty="0">
              <a:latin typeface="+mj-lt"/>
            </a:endParaRPr>
          </a:p>
          <a:p>
            <a:endParaRPr lang="en-US" sz="2000" b="1" dirty="0">
              <a:latin typeface="+mj-lt"/>
            </a:endParaRPr>
          </a:p>
          <a:p>
            <a:endParaRPr lang="en-US" sz="2000" b="1" dirty="0">
              <a:latin typeface="+mj-lt"/>
            </a:endParaRPr>
          </a:p>
        </p:txBody>
      </p:sp>
      <p:pic>
        <p:nvPicPr>
          <p:cNvPr id="6" name="Picture 5" descr="A group of mechanical parts&#10;&#10;Description automatically generated">
            <a:extLst>
              <a:ext uri="{FF2B5EF4-FFF2-40B4-BE49-F238E27FC236}">
                <a16:creationId xmlns:a16="http://schemas.microsoft.com/office/drawing/2014/main" id="{B210B453-CCE1-8CF2-6D1F-FD8BBBBC5BA9}"/>
              </a:ext>
            </a:extLst>
          </p:cNvPr>
          <p:cNvPicPr>
            <a:picLocks noChangeAspect="1"/>
          </p:cNvPicPr>
          <p:nvPr/>
        </p:nvPicPr>
        <p:blipFill rotWithShape="1">
          <a:blip r:embed="rId3"/>
          <a:srcRect l="10481" r="257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a:solidFill>
                  <a:srgbClr val="FFFFFF"/>
                </a:solidFill>
              </a:rPr>
              <a:pPr>
                <a:spcAft>
                  <a:spcPts val="600"/>
                </a:spcAft>
              </a:pPr>
              <a:t>77</a:t>
            </a:fld>
            <a:endParaRPr lang="sv-SE">
              <a:solidFill>
                <a:srgbClr val="FFFFFF"/>
              </a:solidFill>
            </a:endParaRPr>
          </a:p>
        </p:txBody>
      </p:sp>
    </p:spTree>
    <p:extLst>
      <p:ext uri="{BB962C8B-B14F-4D97-AF65-F5344CB8AC3E}">
        <p14:creationId xmlns:p14="http://schemas.microsoft.com/office/powerpoint/2010/main" val="96974605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sz="4000" dirty="0">
                <a:latin typeface="+mn-lt"/>
              </a:rPr>
              <a:t>Actuation is energy expensive (</a:t>
            </a:r>
            <a:r>
              <a:rPr lang="en-US" sz="4000" dirty="0" err="1">
                <a:latin typeface="+mn-lt"/>
              </a:rPr>
              <a:t>wrt</a:t>
            </a:r>
            <a:r>
              <a:rPr lang="en-US" sz="4000" dirty="0">
                <a:latin typeface="+mn-lt"/>
              </a:rPr>
              <a:t> sensing)</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78</a:t>
            </a:fld>
            <a:endParaRPr lang="sv-SE" dirty="0"/>
          </a:p>
        </p:txBody>
      </p:sp>
      <p:pic>
        <p:nvPicPr>
          <p:cNvPr id="5" name="Online Media 4" descr="Wind Dispersal of Battery-free Wireless Devices">
            <a:hlinkClick r:id="" action="ppaction://media"/>
            <a:extLst>
              <a:ext uri="{FF2B5EF4-FFF2-40B4-BE49-F238E27FC236}">
                <a16:creationId xmlns:a16="http://schemas.microsoft.com/office/drawing/2014/main" id="{5C9541E3-7B36-ADA8-CE83-56E3DF0EA0F2}"/>
              </a:ext>
            </a:extLst>
          </p:cNvPr>
          <p:cNvPicPr>
            <a:picLocks noRot="1" noChangeAspect="1"/>
          </p:cNvPicPr>
          <p:nvPr>
            <a:videoFile r:link="rId1"/>
          </p:nvPr>
        </p:nvPicPr>
        <p:blipFill>
          <a:blip r:embed="rId4"/>
          <a:stretch>
            <a:fillRect/>
          </a:stretch>
        </p:blipFill>
        <p:spPr>
          <a:xfrm>
            <a:off x="1639950" y="1588168"/>
            <a:ext cx="8418450" cy="4623596"/>
          </a:xfrm>
          <a:prstGeom prst="rect">
            <a:avLst/>
          </a:prstGeom>
        </p:spPr>
      </p:pic>
    </p:spTree>
    <p:extLst>
      <p:ext uri="{BB962C8B-B14F-4D97-AF65-F5344CB8AC3E}">
        <p14:creationId xmlns:p14="http://schemas.microsoft.com/office/powerpoint/2010/main" val="403361707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1050138" cy="3129145"/>
          </a:xfrm>
        </p:spPr>
        <p:txBody>
          <a:bodyPr>
            <a:normAutofit/>
          </a:bodyPr>
          <a:lstStyle/>
          <a:p>
            <a:r>
              <a:rPr lang="en-US" dirty="0">
                <a:latin typeface="+mj-lt"/>
              </a:rPr>
              <a:t>We review some of the important points from the last lecture</a:t>
            </a:r>
          </a:p>
          <a:p>
            <a:r>
              <a:rPr lang="en-US" dirty="0">
                <a:latin typeface="+mj-lt"/>
                <a:sym typeface="Wingdings" pitchFamily="2" charset="2"/>
              </a:rPr>
              <a:t>What are sensors? Two main categories of sensing modality</a:t>
            </a:r>
          </a:p>
          <a:p>
            <a:r>
              <a:rPr lang="en-US" dirty="0">
                <a:latin typeface="+mj-lt"/>
                <a:sym typeface="Wingdings" pitchFamily="2" charset="2"/>
              </a:rPr>
              <a:t>Basics of sensing, ADCs, and interfacing sensors with microcontroller</a:t>
            </a:r>
          </a:p>
          <a:p>
            <a:r>
              <a:rPr lang="en-US" dirty="0">
                <a:latin typeface="+mj-lt"/>
                <a:sym typeface="Wingdings" pitchFamily="2" charset="2"/>
              </a:rPr>
              <a:t>Sensing using potential changes, other sensors</a:t>
            </a:r>
          </a:p>
          <a:p>
            <a:r>
              <a:rPr lang="en-US" dirty="0">
                <a:latin typeface="+mj-lt"/>
                <a:sym typeface="Wingdings" pitchFamily="2" charset="2"/>
              </a:rPr>
              <a:t>Case study: Visible Light Sensing, Actuation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79</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58198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1050138" cy="3129145"/>
          </a:xfrm>
        </p:spPr>
        <p:txBody>
          <a:bodyPr>
            <a:normAutofit/>
          </a:bodyPr>
          <a:lstStyle/>
          <a:p>
            <a:r>
              <a:rPr lang="en-US" b="1" dirty="0"/>
              <a:t>We review some of the important points from the last lecture</a:t>
            </a:r>
          </a:p>
          <a:p>
            <a:r>
              <a:rPr lang="en-US" dirty="0">
                <a:latin typeface="+mj-lt"/>
                <a:sym typeface="Wingdings" pitchFamily="2" charset="2"/>
              </a:rPr>
              <a:t>What are sensors? Two main categories of sensing modality</a:t>
            </a:r>
          </a:p>
          <a:p>
            <a:r>
              <a:rPr lang="en-US" dirty="0">
                <a:latin typeface="+mj-lt"/>
                <a:sym typeface="Wingdings" pitchFamily="2" charset="2"/>
              </a:rPr>
              <a:t>Basics of sensing, ADCs, and interfacing sensors with microcontroller</a:t>
            </a:r>
          </a:p>
          <a:p>
            <a:r>
              <a:rPr lang="en-US" dirty="0">
                <a:latin typeface="+mj-lt"/>
                <a:sym typeface="Wingdings" pitchFamily="2" charset="2"/>
              </a:rPr>
              <a:t>Sensing using potential changes, other sensors</a:t>
            </a:r>
          </a:p>
          <a:p>
            <a:r>
              <a:rPr lang="en-US" dirty="0">
                <a:latin typeface="+mj-lt"/>
                <a:sym typeface="Wingdings" pitchFamily="2" charset="2"/>
              </a:rPr>
              <a:t>Case study: Visible Light Sensing, Actuation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971483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1050138" cy="3129145"/>
          </a:xfrm>
        </p:spPr>
        <p:txBody>
          <a:bodyPr>
            <a:normAutofit/>
          </a:bodyPr>
          <a:lstStyle/>
          <a:p>
            <a:r>
              <a:rPr lang="en-US" dirty="0">
                <a:latin typeface="+mj-lt"/>
                <a:sym typeface="Wingdings" pitchFamily="2" charset="2"/>
              </a:rPr>
              <a:t>Investigate datasheets linked on course page and identify type of sensors</a:t>
            </a:r>
          </a:p>
          <a:p>
            <a:r>
              <a:rPr lang="en-US" dirty="0">
                <a:latin typeface="+mj-lt"/>
                <a:sym typeface="Wingdings" pitchFamily="2" charset="2"/>
              </a:rPr>
              <a:t>Continue to investigate papers for presentation in the student seminar</a:t>
            </a:r>
          </a:p>
          <a:p>
            <a:pPr marL="0" indent="0">
              <a:buNone/>
            </a:pPr>
            <a:endParaRPr lang="en-US" dirty="0">
              <a:latin typeface="+mj-lt"/>
              <a:sym typeface="Wingdings" pitchFamily="2" charset="2"/>
            </a:endParaRP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80</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Readings for this week/Assignment</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002512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81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75859720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711" y="365125"/>
            <a:ext cx="10515600" cy="1325563"/>
          </a:xfrm>
        </p:spPr>
        <p:txBody>
          <a:bodyPr>
            <a:normAutofit/>
          </a:bodyPr>
          <a:lstStyle/>
          <a:p>
            <a:r>
              <a:rPr lang="en-US" sz="4000" dirty="0"/>
              <a:t>Internet of things and wireless embedded systems</a:t>
            </a:r>
          </a:p>
        </p:txBody>
      </p:sp>
      <p:sp>
        <p:nvSpPr>
          <p:cNvPr id="3" name="Content Placeholder 2"/>
          <p:cNvSpPr>
            <a:spLocks noGrp="1"/>
          </p:cNvSpPr>
          <p:nvPr>
            <p:ph idx="1"/>
          </p:nvPr>
        </p:nvSpPr>
        <p:spPr>
          <a:xfrm>
            <a:off x="787711" y="1500853"/>
            <a:ext cx="10802467" cy="1537268"/>
          </a:xfrm>
        </p:spPr>
        <p:txBody>
          <a:bodyPr>
            <a:normAutofit/>
          </a:bodyPr>
          <a:lstStyle/>
          <a:p>
            <a:r>
              <a:rPr lang="en-US" b="1" dirty="0">
                <a:latin typeface="+mj-lt"/>
              </a:rPr>
              <a:t>Wireless embedded systems (WES) </a:t>
            </a:r>
            <a:r>
              <a:rPr lang="en-US" dirty="0">
                <a:latin typeface="+mj-lt"/>
              </a:rPr>
              <a:t>are platforms equipped with radio transceiver, sensors, microcontroller and some form of energy storage</a:t>
            </a:r>
          </a:p>
          <a:p>
            <a:r>
              <a:rPr lang="en-US" dirty="0">
                <a:latin typeface="+mj-lt"/>
              </a:rPr>
              <a:t>WES are an important part of the internet of things (IoT) ecosystem </a:t>
            </a:r>
            <a:endParaRPr lang="en-US" b="1"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9</a:t>
            </a:fld>
            <a:endParaRPr lang="sv-SE"/>
          </a:p>
        </p:txBody>
      </p:sp>
      <p:pic>
        <p:nvPicPr>
          <p:cNvPr id="6" name="Picture 5">
            <a:extLst>
              <a:ext uri="{FF2B5EF4-FFF2-40B4-BE49-F238E27FC236}">
                <a16:creationId xmlns:a16="http://schemas.microsoft.com/office/drawing/2014/main" id="{0FDC867C-8E61-1F43-99C6-D2A0ED28F4FD}"/>
              </a:ext>
            </a:extLst>
          </p:cNvPr>
          <p:cNvPicPr>
            <a:picLocks noChangeAspect="1"/>
          </p:cNvPicPr>
          <p:nvPr/>
        </p:nvPicPr>
        <p:blipFill>
          <a:blip r:embed="rId3"/>
          <a:stretch>
            <a:fillRect/>
          </a:stretch>
        </p:blipFill>
        <p:spPr>
          <a:xfrm>
            <a:off x="4507346" y="3536135"/>
            <a:ext cx="2721430" cy="2175889"/>
          </a:xfrm>
          <a:prstGeom prst="rect">
            <a:avLst/>
          </a:prstGeom>
        </p:spPr>
      </p:pic>
      <p:pic>
        <p:nvPicPr>
          <p:cNvPr id="8" name="Picture 7">
            <a:extLst>
              <a:ext uri="{FF2B5EF4-FFF2-40B4-BE49-F238E27FC236}">
                <a16:creationId xmlns:a16="http://schemas.microsoft.com/office/drawing/2014/main" id="{DB5D6572-168F-E84D-842F-CA071D1C7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5563" y="3372897"/>
            <a:ext cx="3738624" cy="2492852"/>
          </a:xfrm>
          <a:prstGeom prst="rect">
            <a:avLst/>
          </a:prstGeom>
        </p:spPr>
      </p:pic>
      <p:sp>
        <p:nvSpPr>
          <p:cNvPr id="10" name="TextBox 9">
            <a:extLst>
              <a:ext uri="{FF2B5EF4-FFF2-40B4-BE49-F238E27FC236}">
                <a16:creationId xmlns:a16="http://schemas.microsoft.com/office/drawing/2014/main" id="{5A8F9FF6-CE04-3B48-AAE7-1BA85E9A5C90}"/>
              </a:ext>
            </a:extLst>
          </p:cNvPr>
          <p:cNvSpPr txBox="1"/>
          <p:nvPr/>
        </p:nvSpPr>
        <p:spPr>
          <a:xfrm>
            <a:off x="1127025" y="5742955"/>
            <a:ext cx="2558143" cy="584775"/>
          </a:xfrm>
          <a:prstGeom prst="rect">
            <a:avLst/>
          </a:prstGeom>
          <a:noFill/>
        </p:spPr>
        <p:txBody>
          <a:bodyPr wrap="square" rtlCol="0">
            <a:spAutoFit/>
          </a:bodyPr>
          <a:lstStyle/>
          <a:p>
            <a:pPr algn="ctr"/>
            <a:r>
              <a:rPr lang="en-US" sz="1600" dirty="0" err="1">
                <a:latin typeface="+mj-lt"/>
              </a:rPr>
              <a:t>CMUCam</a:t>
            </a:r>
            <a:endParaRPr lang="en-US" sz="1600" dirty="0">
              <a:latin typeface="+mj-lt"/>
            </a:endParaRPr>
          </a:p>
          <a:p>
            <a:pPr algn="ctr"/>
            <a:r>
              <a:rPr lang="en-US" sz="1600" dirty="0">
                <a:latin typeface="+mj-lt"/>
              </a:rPr>
              <a:t>[Carnegie Mellon University]</a:t>
            </a:r>
          </a:p>
        </p:txBody>
      </p:sp>
      <p:sp>
        <p:nvSpPr>
          <p:cNvPr id="13" name="TextBox 12">
            <a:extLst>
              <a:ext uri="{FF2B5EF4-FFF2-40B4-BE49-F238E27FC236}">
                <a16:creationId xmlns:a16="http://schemas.microsoft.com/office/drawing/2014/main" id="{BA8D78EC-25E4-0248-A869-E733D2FA54BC}"/>
              </a:ext>
            </a:extLst>
          </p:cNvPr>
          <p:cNvSpPr txBox="1"/>
          <p:nvPr/>
        </p:nvSpPr>
        <p:spPr>
          <a:xfrm>
            <a:off x="4429457" y="5741798"/>
            <a:ext cx="2975771" cy="584775"/>
          </a:xfrm>
          <a:prstGeom prst="rect">
            <a:avLst/>
          </a:prstGeom>
          <a:noFill/>
        </p:spPr>
        <p:txBody>
          <a:bodyPr wrap="square" rtlCol="0">
            <a:spAutoFit/>
          </a:bodyPr>
          <a:lstStyle/>
          <a:p>
            <a:pPr algn="ctr"/>
            <a:r>
              <a:rPr lang="en-US" sz="1600" dirty="0" err="1">
                <a:latin typeface="+mj-lt"/>
              </a:rPr>
              <a:t>Permamote</a:t>
            </a:r>
            <a:r>
              <a:rPr lang="en-US" sz="1600" dirty="0">
                <a:latin typeface="+mj-lt"/>
              </a:rPr>
              <a:t> </a:t>
            </a:r>
          </a:p>
          <a:p>
            <a:pPr algn="ctr"/>
            <a:r>
              <a:rPr lang="en-US" sz="1600" dirty="0">
                <a:latin typeface="+mj-lt"/>
              </a:rPr>
              <a:t>[University of California, Berkeley]</a:t>
            </a:r>
          </a:p>
        </p:txBody>
      </p:sp>
      <p:pic>
        <p:nvPicPr>
          <p:cNvPr id="14" name="Picture 13">
            <a:extLst>
              <a:ext uri="{FF2B5EF4-FFF2-40B4-BE49-F238E27FC236}">
                <a16:creationId xmlns:a16="http://schemas.microsoft.com/office/drawing/2014/main" id="{B5A26C0F-455B-7747-9BBB-EADD8F30596E}"/>
              </a:ext>
            </a:extLst>
          </p:cNvPr>
          <p:cNvPicPr>
            <a:picLocks noChangeAspect="1"/>
          </p:cNvPicPr>
          <p:nvPr/>
        </p:nvPicPr>
        <p:blipFill>
          <a:blip r:embed="rId5"/>
          <a:stretch>
            <a:fillRect/>
          </a:stretch>
        </p:blipFill>
        <p:spPr>
          <a:xfrm>
            <a:off x="1127025" y="3536135"/>
            <a:ext cx="2433294" cy="2229740"/>
          </a:xfrm>
          <a:prstGeom prst="rect">
            <a:avLst/>
          </a:prstGeom>
        </p:spPr>
      </p:pic>
      <p:sp>
        <p:nvSpPr>
          <p:cNvPr id="15" name="TextBox 14">
            <a:extLst>
              <a:ext uri="{FF2B5EF4-FFF2-40B4-BE49-F238E27FC236}">
                <a16:creationId xmlns:a16="http://schemas.microsoft.com/office/drawing/2014/main" id="{6BF47185-499E-7745-AF28-AC24EE42AD50}"/>
              </a:ext>
            </a:extLst>
          </p:cNvPr>
          <p:cNvSpPr txBox="1"/>
          <p:nvPr/>
        </p:nvSpPr>
        <p:spPr>
          <a:xfrm>
            <a:off x="8274366" y="5736151"/>
            <a:ext cx="2558143" cy="584775"/>
          </a:xfrm>
          <a:prstGeom prst="rect">
            <a:avLst/>
          </a:prstGeom>
          <a:noFill/>
        </p:spPr>
        <p:txBody>
          <a:bodyPr wrap="square" rtlCol="0">
            <a:spAutoFit/>
          </a:bodyPr>
          <a:lstStyle/>
          <a:p>
            <a:pPr algn="ctr"/>
            <a:r>
              <a:rPr lang="en-US" sz="1600" dirty="0" err="1">
                <a:latin typeface="+mj-lt"/>
              </a:rPr>
              <a:t>LoRea</a:t>
            </a:r>
            <a:r>
              <a:rPr lang="en-US" sz="1600" dirty="0">
                <a:latin typeface="+mj-lt"/>
              </a:rPr>
              <a:t> </a:t>
            </a:r>
          </a:p>
          <a:p>
            <a:pPr algn="ctr"/>
            <a:r>
              <a:rPr lang="en-US" sz="1600" dirty="0">
                <a:latin typeface="+mj-lt"/>
              </a:rPr>
              <a:t>[Uppsala University]</a:t>
            </a: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02222136"/>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10.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2.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13.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1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5.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6.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7.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8.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1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20.xml><?xml version="1.0" encoding="utf-8"?>
<p:tagLst xmlns:a="http://schemas.openxmlformats.org/drawingml/2006/main" xmlns:r="http://schemas.openxmlformats.org/officeDocument/2006/relationships" xmlns:p="http://schemas.openxmlformats.org/presentationml/2006/main">
  <p:tag name="DVSHAPEID" val="wjLg3rXyo06am4hmVxUpWc"/>
</p:tagLst>
</file>

<file path=ppt/tags/tag21.xml><?xml version="1.0" encoding="utf-8"?>
<p:tagLst xmlns:a="http://schemas.openxmlformats.org/drawingml/2006/main" xmlns:r="http://schemas.openxmlformats.org/officeDocument/2006/relationships" xmlns:p="http://schemas.openxmlformats.org/presentationml/2006/main">
  <p:tag name="DVSHAPEID" val="CDFZc5OQ3cVQ4XfPRdak5h"/>
</p:tagLst>
</file>

<file path=ppt/tags/tag22.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23.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25.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6.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7.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8.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30.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3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2.xml><?xml version="1.0" encoding="utf-8"?>
<p:tagLst xmlns:a="http://schemas.openxmlformats.org/drawingml/2006/main" xmlns:r="http://schemas.openxmlformats.org/officeDocument/2006/relationships" xmlns:p="http://schemas.openxmlformats.org/presentationml/2006/main">
  <p:tag name="DVSHAPEID" val="9zsUw6ZvbGoADlfgY5prpu"/>
</p:tagLst>
</file>

<file path=ppt/tags/tag4.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5.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6.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7.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8.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9.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41593</TotalTime>
  <Words>7454</Words>
  <Application>Microsoft Macintosh PowerPoint</Application>
  <PresentationFormat>Widescreen</PresentationFormat>
  <Paragraphs>684</Paragraphs>
  <Slides>81</Slides>
  <Notes>32</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Arial</vt:lpstr>
      <vt:lpstr>Calibri</vt:lpstr>
      <vt:lpstr>Calibri Light</vt:lpstr>
      <vt:lpstr>Cambria Math</vt:lpstr>
      <vt:lpstr>Segoe UI Semilight</vt:lpstr>
      <vt:lpstr>Seravek</vt:lpstr>
      <vt:lpstr>Seravek Light</vt:lpstr>
      <vt:lpstr>Trebuchet MS</vt:lpstr>
      <vt:lpstr>Wingdings</vt:lpstr>
      <vt:lpstr>Office Theme</vt:lpstr>
      <vt:lpstr>Embedded Software Programming</vt:lpstr>
      <vt:lpstr>PowerPoint Presentation</vt:lpstr>
      <vt:lpstr>PowerPoint Presentation</vt:lpstr>
      <vt:lpstr>General information regarding the course</vt:lpstr>
      <vt:lpstr>Course webpage and other resources</vt:lpstr>
      <vt:lpstr>How would the student’s performance be graded</vt:lpstr>
      <vt:lpstr>Important Deadlines</vt:lpstr>
      <vt:lpstr>Roadmap of the lecture today</vt:lpstr>
      <vt:lpstr>Internet of things and wireless embedded systems</vt:lpstr>
      <vt:lpstr>PowerPoint Presentation</vt:lpstr>
      <vt:lpstr>IC transistor count doubles every two years</vt:lpstr>
      <vt:lpstr>Computation is becoming energy inexpensive</vt:lpstr>
      <vt:lpstr>MEMS Accelerometers: Rapidly falling price and power</vt:lpstr>
      <vt:lpstr>Trillion embedded devices will be deployed soon</vt:lpstr>
      <vt:lpstr>Mark Weiser vision of ubiquitous computing</vt:lpstr>
      <vt:lpstr>Mark Weiser vision of ubiquitous computing</vt:lpstr>
      <vt:lpstr>Mark Weiser vision of ubiquitous computing</vt:lpstr>
      <vt:lpstr>Mark Weiser vision of ubiquitous computing</vt:lpstr>
      <vt:lpstr>Roadmap of the lecture today</vt:lpstr>
      <vt:lpstr>Four main tasks performed by an embedded device</vt:lpstr>
      <vt:lpstr>Four main tasks performed by an embedded device</vt:lpstr>
      <vt:lpstr>Sensors and actuators are an integral part of most consumer electronic devices</vt:lpstr>
      <vt:lpstr>Cars are all software and sensors</vt:lpstr>
      <vt:lpstr>So, what are sensors ? </vt:lpstr>
      <vt:lpstr>Different forms of sensing: Active vs Passive</vt:lpstr>
      <vt:lpstr>Different forms of sensing: Active vs Passive</vt:lpstr>
      <vt:lpstr>Identify passive/active sensing from applications?</vt:lpstr>
      <vt:lpstr>Identify passive/active sensing from applications?</vt:lpstr>
      <vt:lpstr>Identify passive/active sensing from applications?</vt:lpstr>
      <vt:lpstr>Identify passive/active sensing from applications?</vt:lpstr>
      <vt:lpstr>Identify passive/active sensing from applications?</vt:lpstr>
      <vt:lpstr>Identify passive/active sensing from applications?</vt:lpstr>
      <vt:lpstr>Identify passive/active sensing from applications?</vt:lpstr>
      <vt:lpstr>Sensors have become exceedingly energy-efficient</vt:lpstr>
      <vt:lpstr>PowerPoint Presentation</vt:lpstr>
      <vt:lpstr>Roadmap of the lecture today</vt:lpstr>
      <vt:lpstr>Digital microcontrollers, analog world,  and sensors</vt:lpstr>
      <vt:lpstr>Sensors transform phenomenon into electrical signals</vt:lpstr>
      <vt:lpstr>Material Resistivity and its Role in Sensing Phenomena</vt:lpstr>
      <vt:lpstr>Material Resistivity and its Role in Sensing Phenomena</vt:lpstr>
      <vt:lpstr>Material Resistivity and its Role in Sensing Phenomena</vt:lpstr>
      <vt:lpstr>Temperature sensing using resistivity changes</vt:lpstr>
      <vt:lpstr>Light sensing using resistive changes</vt:lpstr>
      <vt:lpstr>Let us go back to electronics basics: voltage dividers</vt:lpstr>
      <vt:lpstr>How do we measure a resistive sensor?</vt:lpstr>
      <vt:lpstr>Linear Relationship in Sensing Applications</vt:lpstr>
      <vt:lpstr>Linear Relationship in Sensing Applications</vt:lpstr>
      <vt:lpstr>Taking a step back: Microcontrollers are digital</vt:lpstr>
      <vt:lpstr>Taking a step back: Microcontrollers are digital</vt:lpstr>
      <vt:lpstr>ADC: Bridging the analog and digital worlds</vt:lpstr>
      <vt:lpstr>ADC: Bridging the analog and digital worlds</vt:lpstr>
      <vt:lpstr>How do you identify what type of sensor?</vt:lpstr>
      <vt:lpstr>PowerPoint Presentation</vt:lpstr>
      <vt:lpstr>Roadmap of the lecture today</vt:lpstr>
      <vt:lpstr>Beyond resistive changes sensing: Potential</vt:lpstr>
      <vt:lpstr>Generating voltage via piezoelectric effect</vt:lpstr>
      <vt:lpstr>Beyond resistive changes sensing: Potential</vt:lpstr>
      <vt:lpstr>Motion sensing: accelerometers</vt:lpstr>
      <vt:lpstr>Motion sensing: Inertial measurement unit (IMU)</vt:lpstr>
      <vt:lpstr>Motion sensing: Inertial measurement unit (IMU)</vt:lpstr>
      <vt:lpstr>Microelectromechanical Systems (MEMS)</vt:lpstr>
      <vt:lpstr>Beyond resistive changes sensing: Deformations</vt:lpstr>
      <vt:lpstr>Other sensors: magnetic field (magnetometer)</vt:lpstr>
      <vt:lpstr>Even more types of sensors</vt:lpstr>
      <vt:lpstr>Roadmap of the lecture today</vt:lpstr>
      <vt:lpstr>Light sensing: Photodiodes</vt:lpstr>
      <vt:lpstr>How do we measure light? </vt:lpstr>
      <vt:lpstr>Light sensing mechanisms are energy expensive</vt:lpstr>
      <vt:lpstr>Battery-free Visible Light Sensing</vt:lpstr>
      <vt:lpstr>Visible Light Marker Schematic</vt:lpstr>
      <vt:lpstr>Solar cell for passive Visible Light Sensing</vt:lpstr>
      <vt:lpstr>Selecting solar cell for visible light sensing</vt:lpstr>
      <vt:lpstr>Digitizing at µWs of power</vt:lpstr>
      <vt:lpstr>Power consumption</vt:lpstr>
      <vt:lpstr>PowerPoint Presentation</vt:lpstr>
      <vt:lpstr>Demo – Gesture recognition </vt:lpstr>
      <vt:lpstr>What are actuators?</vt:lpstr>
      <vt:lpstr>Actuation is energy expensive (wrt sensing)</vt:lpstr>
      <vt:lpstr>Roadmap of the lecture today</vt:lpstr>
      <vt:lpstr>Readings for this week/Assignment</vt:lpstr>
      <vt:lpstr>Embedded Software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1183</cp:revision>
  <dcterms:created xsi:type="dcterms:W3CDTF">2020-02-17T19:00:36Z</dcterms:created>
  <dcterms:modified xsi:type="dcterms:W3CDTF">2024-01-22T10:12:13Z</dcterms:modified>
</cp:coreProperties>
</file>